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71" r:id="rId4"/>
    <p:sldId id="268" r:id="rId5"/>
    <p:sldId id="257" r:id="rId6"/>
    <p:sldId id="272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20" d="100"/>
          <a:sy n="120" d="100"/>
        </p:scale>
        <p:origin x="-120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5753D-1685-064D-9A87-142F5C4B767F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E3DBB-A189-A84C-BB23-EC178484E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National Title I 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Conference Planning Committee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March 20, 2012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Banner-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371600"/>
            <a:ext cx="7289800" cy="116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2012 National Title I </a:t>
            </a:r>
            <a:r>
              <a:rPr lang="en-US" sz="2400" b="1" dirty="0" smtClean="0"/>
              <a:t>Conference   </a:t>
            </a:r>
            <a:r>
              <a:rPr lang="en-US" sz="2222" b="1" dirty="0" smtClean="0"/>
              <a:t>(5 minutes)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Evaluation Results - Summary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1600" dirty="0" smtClean="0">
                <a:latin typeface="Cambria"/>
                <a:cs typeface="Cambria"/>
              </a:rPr>
              <a:t>	</a:t>
            </a:r>
          </a:p>
          <a:p>
            <a:pPr>
              <a:buNone/>
            </a:pPr>
            <a:r>
              <a:rPr lang="en-US" sz="1600" b="1" u="sng" dirty="0" smtClean="0"/>
              <a:t>Successes of Conference</a:t>
            </a:r>
            <a:endParaRPr lang="en-US" sz="1600" b="1" dirty="0" smtClean="0"/>
          </a:p>
          <a:p>
            <a:r>
              <a:rPr lang="en-US" sz="1600" dirty="0" smtClean="0"/>
              <a:t>84% of respondents either agreed or strongly agreed that the conference offered </a:t>
            </a:r>
            <a:r>
              <a:rPr lang="en-US" sz="1600" b="1" dirty="0" smtClean="0"/>
              <a:t>a good to excellent registration process</a:t>
            </a:r>
            <a:endParaRPr lang="en-US" sz="1600" dirty="0" smtClean="0"/>
          </a:p>
          <a:p>
            <a:r>
              <a:rPr lang="en-US" sz="1600" dirty="0" smtClean="0"/>
              <a:t>78% indicated that the conference </a:t>
            </a:r>
            <a:r>
              <a:rPr lang="en-US" sz="1600" b="1" dirty="0" smtClean="0"/>
              <a:t>offered good to excellent speaker selection</a:t>
            </a:r>
            <a:endParaRPr lang="en-US" sz="1600" dirty="0" smtClean="0"/>
          </a:p>
          <a:p>
            <a:r>
              <a:rPr lang="en-US" sz="1600" dirty="0" smtClean="0"/>
              <a:t>68% indicated that the conference </a:t>
            </a:r>
            <a:r>
              <a:rPr lang="en-US" sz="1600" b="1" dirty="0" smtClean="0"/>
              <a:t>offered good to excellent value for the money</a:t>
            </a:r>
            <a:endParaRPr lang="en-US" sz="1600" dirty="0" smtClean="0"/>
          </a:p>
          <a:p>
            <a:pPr>
              <a:buNone/>
            </a:pPr>
            <a:endParaRPr lang="en-US" sz="1600" b="1" u="sng" dirty="0" smtClean="0"/>
          </a:p>
          <a:p>
            <a:pPr>
              <a:buNone/>
            </a:pPr>
            <a:r>
              <a:rPr lang="en-US" sz="1600" b="1" u="sng" dirty="0" smtClean="0"/>
              <a:t>Most Popular Sessions:</a:t>
            </a:r>
            <a:endParaRPr lang="en-US" sz="1600" b="1" dirty="0" smtClean="0"/>
          </a:p>
          <a:p>
            <a:pPr lvl="0"/>
            <a:r>
              <a:rPr lang="en-US" sz="1600" dirty="0" err="1" smtClean="0"/>
              <a:t>Cortisol</a:t>
            </a:r>
            <a:r>
              <a:rPr lang="en-US" sz="1600" dirty="0" smtClean="0"/>
              <a:t>, Creativity, &amp; the Cerebrum: Diminish the Threats of Poverty with Brain-Friendly Research</a:t>
            </a:r>
          </a:p>
          <a:p>
            <a:pPr lvl="0"/>
            <a:r>
              <a:rPr lang="en-US" sz="1600" dirty="0" smtClean="0"/>
              <a:t>ESEA Flexibility: A Closer Look at the Supporting Effective Instruction and Leadership Principles</a:t>
            </a:r>
          </a:p>
          <a:p>
            <a:pPr lvl="0"/>
            <a:r>
              <a:rPr lang="en-US" sz="1600" dirty="0" smtClean="0"/>
              <a:t>Bridge Thinking: Designing Intervention Experiences in Mathematics</a:t>
            </a:r>
          </a:p>
          <a:p>
            <a:pPr>
              <a:buNone/>
            </a:pPr>
            <a:endParaRPr lang="en-US" sz="1600" b="1" u="sng" dirty="0" smtClean="0"/>
          </a:p>
          <a:p>
            <a:pPr>
              <a:buNone/>
            </a:pPr>
            <a:r>
              <a:rPr lang="en-US" sz="1600" b="1" u="sng" dirty="0" smtClean="0"/>
              <a:t>Least Favorite Sessions:</a:t>
            </a:r>
            <a:endParaRPr lang="en-US" sz="1600" b="1" dirty="0" smtClean="0"/>
          </a:p>
          <a:p>
            <a:pPr lvl="0"/>
            <a:r>
              <a:rPr lang="en-US" sz="1600" dirty="0" smtClean="0"/>
              <a:t>Marrying Rigor and Passion – Creating Comprehension Connections for All Students</a:t>
            </a:r>
          </a:p>
          <a:p>
            <a:pPr lvl="0"/>
            <a:r>
              <a:rPr lang="en-US" sz="1600" dirty="0" smtClean="0"/>
              <a:t>Keynote Speaker: Mark Gonzalez – </a:t>
            </a:r>
            <a:r>
              <a:rPr lang="en-US" sz="1600" dirty="0" err="1" smtClean="0"/>
              <a:t>LIFEwork</a:t>
            </a:r>
            <a:r>
              <a:rPr lang="en-US" sz="1600" dirty="0" smtClean="0"/>
              <a:t>: How to cultivate brilliance in an age of Empire </a:t>
            </a:r>
          </a:p>
          <a:p>
            <a:pPr lvl="0"/>
            <a:r>
              <a:rPr lang="en-US" sz="1600" dirty="0" smtClean="0"/>
              <a:t>What Do We Know about School Improvement: A Look at What’s Happening in the Field</a:t>
            </a:r>
          </a:p>
          <a:p>
            <a:pPr marL="514350" indent="-514350">
              <a:buNone/>
            </a:pPr>
            <a:endParaRPr lang="en-US" sz="1200" dirty="0" smtClean="0">
              <a:latin typeface="Cambria"/>
              <a:cs typeface="Cambria"/>
            </a:endParaRPr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152401"/>
            <a:ext cx="1077575" cy="1600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dirty="0" smtClean="0"/>
              <a:t>2013 Conference</a:t>
            </a:r>
            <a:r>
              <a:rPr lang="en-US" sz="2400" b="1" dirty="0" smtClean="0"/>
              <a:t>    </a:t>
            </a:r>
            <a:r>
              <a:rPr lang="en-US" sz="2222" b="1" dirty="0" smtClean="0"/>
              <a:t>(10 minutes)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Flow</a:t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/>
              <a:t>First Day of Conference: </a:t>
            </a:r>
          </a:p>
          <a:p>
            <a:pPr>
              <a:buNone/>
            </a:pPr>
            <a:r>
              <a:rPr lang="en-US" sz="2000" b="1" dirty="0" smtClean="0"/>
              <a:t>Strong focus on major themes</a:t>
            </a:r>
          </a:p>
          <a:p>
            <a:r>
              <a:rPr lang="en-US" sz="2000" dirty="0" smtClean="0"/>
              <a:t>Leadership</a:t>
            </a:r>
          </a:p>
          <a:p>
            <a:r>
              <a:rPr lang="en-US" sz="2000" dirty="0" smtClean="0"/>
              <a:t>Policy</a:t>
            </a:r>
          </a:p>
          <a:p>
            <a:r>
              <a:rPr lang="en-US" sz="2000" dirty="0" smtClean="0"/>
              <a:t>Education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Second and Third Day of Conference: </a:t>
            </a:r>
          </a:p>
          <a:p>
            <a:pPr>
              <a:buNone/>
            </a:pPr>
            <a:r>
              <a:rPr lang="en-US" sz="2000" b="1" dirty="0" smtClean="0"/>
              <a:t>Sessions focused on a variety of topics under the major themes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Final Day of Conference: </a:t>
            </a:r>
          </a:p>
          <a:p>
            <a:pPr>
              <a:buNone/>
            </a:pPr>
            <a:r>
              <a:rPr lang="en-US" sz="2000" b="1" dirty="0" smtClean="0"/>
              <a:t>Strong focus on major themes</a:t>
            </a:r>
          </a:p>
          <a:p>
            <a:r>
              <a:rPr lang="en-US" sz="2000" dirty="0" smtClean="0"/>
              <a:t>Leadership</a:t>
            </a:r>
          </a:p>
          <a:p>
            <a:r>
              <a:rPr lang="en-US" sz="2000" dirty="0" smtClean="0"/>
              <a:t>Policy</a:t>
            </a:r>
          </a:p>
          <a:p>
            <a:r>
              <a:rPr lang="en-US" sz="2000" dirty="0" smtClean="0"/>
              <a:t>Education</a:t>
            </a:r>
          </a:p>
          <a:p>
            <a:pPr>
              <a:buNone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53721"/>
            <a:ext cx="918463" cy="1363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Sessions Topic </a:t>
            </a:r>
            <a:r>
              <a:rPr lang="en-US" sz="2400" b="1" dirty="0" smtClean="0"/>
              <a:t>Ideas   </a:t>
            </a:r>
            <a:r>
              <a:rPr lang="en-US" sz="2000" b="1" dirty="0" smtClean="0"/>
              <a:t>(20 minutes)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At-Risk</a:t>
            </a:r>
          </a:p>
          <a:p>
            <a:r>
              <a:rPr lang="en-US" sz="2400" dirty="0" smtClean="0"/>
              <a:t>College Readiness</a:t>
            </a:r>
          </a:p>
          <a:p>
            <a:r>
              <a:rPr lang="en-US" sz="2400" dirty="0" smtClean="0"/>
              <a:t>Cultural Diversity</a:t>
            </a:r>
          </a:p>
          <a:p>
            <a:r>
              <a:rPr lang="en-US" sz="2400" dirty="0" smtClean="0"/>
              <a:t>Differentiated Instruction</a:t>
            </a:r>
          </a:p>
          <a:p>
            <a:r>
              <a:rPr lang="en-US" sz="2400" dirty="0" smtClean="0"/>
              <a:t>Effective Leaders</a:t>
            </a:r>
          </a:p>
          <a:p>
            <a:r>
              <a:rPr lang="en-US" sz="2400" dirty="0" smtClean="0"/>
              <a:t>Family Engagement</a:t>
            </a:r>
          </a:p>
          <a:p>
            <a:r>
              <a:rPr lang="en-US" sz="2400" dirty="0" smtClean="0"/>
              <a:t>Fiscal Issues</a:t>
            </a:r>
          </a:p>
          <a:p>
            <a:r>
              <a:rPr lang="en-US" sz="2400" dirty="0" smtClean="0"/>
              <a:t>Mathematics</a:t>
            </a:r>
          </a:p>
          <a:p>
            <a:r>
              <a:rPr lang="en-US" sz="2400" dirty="0" smtClean="0"/>
              <a:t>Neuroscience</a:t>
            </a:r>
          </a:p>
          <a:p>
            <a:r>
              <a:rPr lang="en-US" sz="2400" dirty="0" smtClean="0"/>
              <a:t>Professional Development</a:t>
            </a:r>
          </a:p>
          <a:p>
            <a:r>
              <a:rPr lang="en-US" sz="2400" dirty="0" smtClean="0"/>
              <a:t>Reading and Writing</a:t>
            </a:r>
          </a:p>
          <a:p>
            <a:r>
              <a:rPr lang="en-US" sz="2400" dirty="0" smtClean="0"/>
              <a:t>Reauthorization</a:t>
            </a:r>
          </a:p>
          <a:p>
            <a:r>
              <a:rPr lang="en-US" sz="2400" dirty="0" smtClean="0"/>
              <a:t>Response To Intervention</a:t>
            </a:r>
          </a:p>
          <a:p>
            <a:r>
              <a:rPr lang="en-US" sz="2400" dirty="0" smtClean="0"/>
              <a:t>School Improvement</a:t>
            </a:r>
          </a:p>
          <a:p>
            <a:r>
              <a:rPr lang="en-US" sz="2400" dirty="0" smtClean="0"/>
              <a:t>Technology</a:t>
            </a:r>
          </a:p>
          <a:p>
            <a:r>
              <a:rPr lang="en-US" sz="2400" dirty="0" smtClean="0"/>
              <a:t>Using Data</a:t>
            </a:r>
            <a:endParaRPr lang="en-US" sz="2400" dirty="0"/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97473"/>
            <a:ext cx="889000" cy="13201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71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222" b="1" dirty="0" smtClean="0"/>
              <a:t>Proposal Grading </a:t>
            </a:r>
            <a:r>
              <a:rPr lang="en-US" sz="2222" b="1" dirty="0" smtClean="0"/>
              <a:t>Timeline  </a:t>
            </a:r>
            <a:r>
              <a:rPr lang="en-US" sz="2000" b="1" dirty="0" smtClean="0"/>
              <a:t>(10 minutes)</a:t>
            </a:r>
            <a:r>
              <a:rPr lang="en-US" sz="2222" b="1" dirty="0" smtClean="0"/>
              <a:t/>
            </a:r>
            <a:br>
              <a:rPr lang="en-US" sz="2222" b="1" dirty="0" smtClean="0"/>
            </a:b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July 14 – 22   Proposal Grading</a:t>
            </a:r>
          </a:p>
          <a:p>
            <a:r>
              <a:rPr lang="en-US" sz="2000" dirty="0" smtClean="0"/>
              <a:t>Volunteers grade proposals online, on your own time</a:t>
            </a:r>
          </a:p>
          <a:p>
            <a:r>
              <a:rPr lang="en-US" sz="2000" dirty="0" smtClean="0"/>
              <a:t>~ 25-30 proposals, each proposal graded three times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August 6 – 10   NASTID Summer Meeting in Washington D.C.</a:t>
            </a:r>
          </a:p>
          <a:p>
            <a:r>
              <a:rPr lang="en-US" sz="2000" dirty="0" smtClean="0"/>
              <a:t>Proposal review and selection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274638"/>
            <a:ext cx="1096347" cy="1628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971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222" b="1" dirty="0" smtClean="0"/>
              <a:t>Keynote Options</a:t>
            </a:r>
            <a:r>
              <a:rPr lang="en-US" sz="2222" b="1" dirty="0" smtClean="0"/>
              <a:t>                         (10 minutes)</a:t>
            </a:r>
            <a:br>
              <a:rPr lang="en-US" sz="2222" b="1" dirty="0" smtClean="0"/>
            </a:br>
            <a:r>
              <a:rPr lang="en-US" sz="2222" b="1" dirty="0" smtClean="0"/>
              <a:t>Keynote Selection Timeline</a:t>
            </a:r>
            <a:br>
              <a:rPr lang="en-US" sz="2222" b="1" dirty="0" smtClean="0"/>
            </a:b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Keynote Speaker Options</a:t>
            </a:r>
            <a:endParaRPr lang="en-US" sz="2000" dirty="0" smtClean="0"/>
          </a:p>
          <a:p>
            <a:r>
              <a:rPr lang="en-US" sz="2000" dirty="0" smtClean="0"/>
              <a:t>April/May: Collect keynote speaker ideas</a:t>
            </a:r>
          </a:p>
          <a:p>
            <a:r>
              <a:rPr lang="en-US" sz="2000" dirty="0" smtClean="0"/>
              <a:t>Early June: Committee receives keynote possibilities with biographies 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Keynote Selection Timeline</a:t>
            </a:r>
            <a:endParaRPr lang="en-US" sz="2000" dirty="0" smtClean="0"/>
          </a:p>
          <a:p>
            <a:r>
              <a:rPr lang="en-US" sz="2000" dirty="0" smtClean="0"/>
              <a:t>June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conference call devoted entirely to keynote review and selection</a:t>
            </a:r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274638"/>
            <a:ext cx="1096347" cy="1628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0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667" dirty="0" smtClean="0"/>
              <a:t/>
            </a:r>
            <a:br>
              <a:rPr lang="en-US" sz="2667" dirty="0" smtClean="0"/>
            </a:br>
            <a:r>
              <a:rPr lang="en-US" sz="2222" b="1" dirty="0" smtClean="0"/>
              <a:t>Next Steps </a:t>
            </a:r>
            <a:br>
              <a:rPr lang="en-US" sz="2222" b="1" dirty="0" smtClean="0"/>
            </a:br>
            <a:r>
              <a:rPr lang="en-US" sz="2222" b="1" dirty="0" smtClean="0"/>
              <a:t>June </a:t>
            </a:r>
            <a:r>
              <a:rPr lang="en-US" sz="2222" b="1" dirty="0"/>
              <a:t>20 </a:t>
            </a:r>
            <a:r>
              <a:rPr lang="en-US" sz="2222" b="1" dirty="0" smtClean="0"/>
              <a:t>Meeting - same </a:t>
            </a:r>
            <a:r>
              <a:rPr lang="en-US" sz="2222" b="1" dirty="0"/>
              <a:t>time and place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535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Next Steps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1. Continue keynote search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2. Prepare for July proposal grading </a:t>
            </a:r>
          </a:p>
          <a:p>
            <a:pPr>
              <a:buNone/>
            </a:pPr>
            <a:endParaRPr lang="en-US" sz="2162" dirty="0" smtClean="0"/>
          </a:p>
          <a:p>
            <a:endParaRPr lang="en-US" dirty="0"/>
          </a:p>
        </p:txBody>
      </p:sp>
      <p:pic>
        <p:nvPicPr>
          <p:cNvPr id="4" name="Picture 3" descr="Banner-Vertic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52400"/>
            <a:ext cx="1066800" cy="1584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385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  2012 National Title I Conference   (5 minutes) Evaluation Results - Summary   </vt:lpstr>
      <vt:lpstr>2013 Conference    (10 minutes) Flow </vt:lpstr>
      <vt:lpstr>Sessions Topic Ideas   (20 minutes)</vt:lpstr>
      <vt:lpstr>Proposal Grading Timeline  (10 minutes)  </vt:lpstr>
      <vt:lpstr>Keynote Options                         (10 minutes) Keynote Selection Timeline  </vt:lpstr>
      <vt:lpstr> Next Steps  June 20 Meeting - same time and place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Tara Barnes</dc:creator>
  <cp:lastModifiedBy>Tara Barnes</cp:lastModifiedBy>
  <cp:revision>68</cp:revision>
  <dcterms:created xsi:type="dcterms:W3CDTF">2012-03-20T18:17:54Z</dcterms:created>
  <dcterms:modified xsi:type="dcterms:W3CDTF">2012-03-20T18:37:56Z</dcterms:modified>
</cp:coreProperties>
</file>