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78" r:id="rId4"/>
    <p:sldId id="281" r:id="rId5"/>
    <p:sldId id="279" r:id="rId6"/>
    <p:sldId id="280" r:id="rId7"/>
    <p:sldId id="261" r:id="rId8"/>
    <p:sldId id="27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38" d="100"/>
          <a:sy n="138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113" d="100"/>
          <a:sy n="113" d="100"/>
        </p:scale>
        <p:origin x="-4216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3A10-C2B6-C846-A3C3-45F0FD58DA37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FB08E-CD2D-9848-82D1-4337D9397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Conversation Talking Points:</a:t>
            </a:r>
            <a:endParaRPr lang="en-US" sz="120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charset="2"/>
              <a:buChar char="Ø"/>
            </a:pPr>
            <a:r>
              <a:rPr lang="en-US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Discuss</a:t>
            </a:r>
            <a:r>
              <a:rPr lang="en-US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expanding the number of graders through a call to members to participate</a:t>
            </a:r>
          </a:p>
          <a:p>
            <a:pPr>
              <a:buFont typeface="Wingdings" charset="2"/>
              <a:buChar char="Ø"/>
            </a:pPr>
            <a:r>
              <a:rPr lang="en-US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Over 221 proposals submitted as of 6/14/12 and we expect between 300-400 or more by June 30 deadline</a:t>
            </a:r>
          </a:p>
          <a:p>
            <a:pPr>
              <a:buFont typeface="Wingdings" charset="2"/>
              <a:buChar char="Ø"/>
            </a:pPr>
            <a:r>
              <a:rPr lang="en-US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Benefits: Increase participation, fewer number of proposals for each grader, more grades per proposal</a:t>
            </a:r>
          </a:p>
          <a:p>
            <a:pPr>
              <a:buFont typeface="Wingdings" charset="2"/>
              <a:buNone/>
            </a:pPr>
            <a:r>
              <a:rPr lang="en-US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Decide whether to open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grading process to all association members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Conversation Talking Points:</a:t>
            </a:r>
            <a:endParaRPr lang="en-US" sz="120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charset="2"/>
              <a:buChar char="Ø"/>
            </a:pPr>
            <a:r>
              <a:rPr lang="en-US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Graders complete work online by accessing website</a:t>
            </a:r>
          </a:p>
          <a:p>
            <a:pPr>
              <a:buFont typeface="Wingdings" charset="2"/>
              <a:buChar char="Ø"/>
            </a:pPr>
            <a:r>
              <a:rPr lang="en-US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Graders will use a rubric to provide consistency</a:t>
            </a:r>
          </a:p>
          <a:p>
            <a:pPr>
              <a:buFont typeface="Wingdings" charset="2"/>
              <a:buChar char="Ø"/>
            </a:pPr>
            <a:r>
              <a:rPr lang="en-US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grader will be assigned approximately 50 proposals randomly</a:t>
            </a:r>
          </a:p>
          <a:p>
            <a:pPr>
              <a:buFont typeface="Wingdings" charset="2"/>
              <a:buChar char="Ø"/>
            </a:pPr>
            <a:r>
              <a:rPr lang="en-US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Estimated time – approximately 7 hours</a:t>
            </a:r>
          </a:p>
          <a:p>
            <a:pPr>
              <a:buFont typeface="Wingdings" charset="2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charset="2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Remind the committee that this initial grading process will help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facilitate final presentation selections at the August meeting. The number of proposals needing to be considered will be more manageable.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Affirm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support for the grading process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Conversation Talking Points:</a:t>
            </a:r>
            <a:endParaRPr lang="en-US" sz="120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charset="2"/>
              <a:buChar char="Ø"/>
            </a:pPr>
            <a:r>
              <a:rPr lang="en-US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of Rubric for consistency</a:t>
            </a:r>
          </a:p>
          <a:p>
            <a:pPr>
              <a:buFont typeface="Wingdings" charset="2"/>
              <a:buChar char="Ø"/>
            </a:pPr>
            <a:r>
              <a:rPr lang="en-US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Rubric 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help to make grading process more consistent, provides graders</a:t>
            </a:r>
            <a:r>
              <a:rPr lang="en-US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specific criteria to complete the proposal review process</a:t>
            </a:r>
          </a:p>
          <a:p>
            <a:pPr>
              <a:buFont typeface="Wingdings" charset="2"/>
              <a:buNone/>
            </a:pPr>
            <a:r>
              <a:rPr lang="en-US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Decide whether to use the proposed Rubric – any suggested changes?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Conversation Talking Points:</a:t>
            </a:r>
            <a:endParaRPr lang="en-US" sz="120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charset="2"/>
              <a:buChar char="Ø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dates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Review timeline</a:t>
            </a:r>
            <a:endParaRPr lang="en-US" sz="1200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Conversation Talking Points:</a:t>
            </a:r>
          </a:p>
          <a:p>
            <a:pPr>
              <a:buFont typeface="Wingdings" charset="2"/>
              <a:buChar char="Ø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Discuss the kinds of keynotes desired – what is goal of these sessions?</a:t>
            </a:r>
          </a:p>
          <a:p>
            <a:pPr>
              <a:buFont typeface="Wingdings" charset="2"/>
              <a:buChar char="Ø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Discuss the suggested process and timelines to review potential keynote sessions.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 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Confirm keynote session structure, types, and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Wingdings" charset="2"/>
              <a:buChar char="Ø"/>
            </a:pP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B08E-CD2D-9848-82D1-4337D939744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5753D-1685-064D-9A87-142F5C4B767F}" type="datetimeFigureOut">
              <a:rPr lang="en-US" smtClean="0"/>
              <a:pPr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df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362200"/>
          </a:xfrm>
        </p:spPr>
        <p:txBody>
          <a:bodyPr>
            <a:normAutofit fontScale="55000" lnSpcReduction="20000"/>
          </a:bodyPr>
          <a:lstStyle/>
          <a:p>
            <a:r>
              <a:rPr lang="en-US" sz="4364" b="1" dirty="0" smtClean="0">
                <a:solidFill>
                  <a:schemeClr val="tx1"/>
                </a:solidFill>
              </a:rPr>
              <a:t>National Title I </a:t>
            </a:r>
          </a:p>
          <a:p>
            <a:r>
              <a:rPr lang="en-US" sz="4364" b="1" dirty="0" smtClean="0">
                <a:solidFill>
                  <a:schemeClr val="tx1"/>
                </a:solidFill>
              </a:rPr>
              <a:t>Conference Planning Committee</a:t>
            </a:r>
          </a:p>
          <a:p>
            <a:endParaRPr lang="en-US" sz="4364" b="1" dirty="0" smtClean="0">
              <a:solidFill>
                <a:schemeClr val="tx1"/>
              </a:solidFill>
            </a:endParaRPr>
          </a:p>
          <a:p>
            <a:r>
              <a:rPr lang="en-US" sz="4364" dirty="0" smtClean="0">
                <a:solidFill>
                  <a:schemeClr val="tx1"/>
                </a:solidFill>
              </a:rPr>
              <a:t>June 20, 2012</a:t>
            </a:r>
          </a:p>
          <a:p>
            <a:endParaRPr lang="en-US" sz="4364" b="1" dirty="0" smtClean="0">
              <a:solidFill>
                <a:schemeClr val="tx1"/>
              </a:solidFill>
            </a:endParaRPr>
          </a:p>
          <a:p>
            <a:r>
              <a:rPr lang="en-US" sz="4364" b="1" dirty="0" smtClean="0">
                <a:solidFill>
                  <a:schemeClr val="tx1"/>
                </a:solidFill>
              </a:rPr>
              <a:t>CONTENT DECISIONS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Banner-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524000"/>
            <a:ext cx="5549900" cy="889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000"/>
            <a:ext cx="784859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Proposal Review Process</a:t>
            </a:r>
            <a:br>
              <a:rPr lang="en-US" sz="24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7848599" cy="3733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endParaRPr lang="en-US" sz="2000" dirty="0" smtClean="0"/>
          </a:p>
          <a:p>
            <a:r>
              <a:rPr lang="en-US" sz="2000" b="1" dirty="0" smtClean="0"/>
              <a:t>Who will grade?</a:t>
            </a:r>
            <a:endParaRPr lang="en-US" sz="2000" dirty="0" smtClean="0"/>
          </a:p>
          <a:p>
            <a:pPr lvl="0">
              <a:buNone/>
            </a:pPr>
            <a:endParaRPr lang="en-US" sz="2000" b="1" dirty="0" smtClean="0"/>
          </a:p>
          <a:p>
            <a:r>
              <a:rPr lang="en-US" sz="2000" b="1" dirty="0" smtClean="0"/>
              <a:t>Likely number of Proposals</a:t>
            </a:r>
            <a:endParaRPr lang="en-US" sz="2000" dirty="0" smtClean="0"/>
          </a:p>
          <a:p>
            <a:pPr lvl="0">
              <a:buNone/>
            </a:pPr>
            <a:endParaRPr lang="en-US" sz="1600" dirty="0" smtClean="0"/>
          </a:p>
          <a:p>
            <a:pPr marL="514350" indent="-514350">
              <a:buNone/>
            </a:pPr>
            <a:endParaRPr lang="en-US" sz="1600" dirty="0" smtClean="0"/>
          </a:p>
          <a:p>
            <a:pPr marL="514350" indent="-514350">
              <a:buNone/>
            </a:pPr>
            <a:endParaRPr lang="en-US" sz="1600" dirty="0" smtClean="0">
              <a:cs typeface="Cambria"/>
            </a:endParaRPr>
          </a:p>
          <a:p>
            <a:pPr marL="514350" indent="-514350"/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5" name="Picture 4" descr="Banner-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787400"/>
            <a:ext cx="5473700" cy="877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222" b="1" dirty="0" smtClean="0"/>
              <a:t>PROPOSAL REVIEW PROCESS</a:t>
            </a:r>
            <a:br>
              <a:rPr lang="en-US" sz="2222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200400"/>
            <a:ext cx="7924800" cy="3276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1600" dirty="0" smtClean="0"/>
          </a:p>
          <a:p>
            <a:pPr lvl="2"/>
            <a:r>
              <a:rPr lang="en-US" sz="2000" b="1" dirty="0" smtClean="0"/>
              <a:t>Online Process</a:t>
            </a:r>
          </a:p>
          <a:p>
            <a:pPr lvl="2">
              <a:buNone/>
            </a:pPr>
            <a:r>
              <a:rPr lang="en-US" sz="1600" dirty="0" smtClean="0"/>
              <a:t> </a:t>
            </a:r>
          </a:p>
          <a:p>
            <a:pPr>
              <a:buNone/>
            </a:pPr>
            <a:endParaRPr lang="en-US" sz="1600" dirty="0" smtClean="0"/>
          </a:p>
          <a:p>
            <a:pPr marL="514350" indent="-514350">
              <a:buNone/>
            </a:pPr>
            <a:endParaRPr lang="en-US" sz="1600" dirty="0" smtClean="0">
              <a:cs typeface="Cambria"/>
            </a:endParaRPr>
          </a:p>
          <a:p>
            <a:pPr marL="514350" indent="-514350"/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5" name="Picture 4" descr="Banner-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990600"/>
            <a:ext cx="5473700" cy="877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525" y="152400"/>
            <a:ext cx="8148525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222" b="1" dirty="0" smtClean="0"/>
              <a:t>PROPOSAL </a:t>
            </a:r>
            <a:r>
              <a:rPr lang="en-US" sz="2222" b="1" dirty="0" smtClean="0"/>
              <a:t>REVIEW PROCESS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525" y="2819400"/>
            <a:ext cx="8153400" cy="3352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600" u="sng" dirty="0" smtClean="0"/>
          </a:p>
          <a:p>
            <a:pPr>
              <a:buNone/>
            </a:pPr>
            <a:r>
              <a:rPr lang="en-US" sz="1600" dirty="0" smtClean="0"/>
              <a:t> 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 marL="514350" indent="-514350">
              <a:buNone/>
            </a:pPr>
            <a:endParaRPr lang="en-US" sz="1600" dirty="0" smtClean="0">
              <a:cs typeface="Cambria"/>
            </a:endParaRPr>
          </a:p>
          <a:p>
            <a:pPr marL="514350" indent="-514350"/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6" name="Picture 5" descr="rubric 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-304800" y="0"/>
            <a:ext cx="10439400" cy="76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525" y="2819400"/>
            <a:ext cx="8153400" cy="3352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600" u="sng" dirty="0" smtClean="0"/>
          </a:p>
          <a:p>
            <a:pPr lvl="2"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 marL="514350" indent="-514350">
              <a:buNone/>
            </a:pPr>
            <a:endParaRPr lang="en-US" sz="1600" dirty="0" smtClean="0">
              <a:cs typeface="Cambria"/>
            </a:endParaRPr>
          </a:p>
          <a:p>
            <a:pPr marL="514350" indent="-514350"/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7" name="Picture 6" descr="rubric 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-381000" y="-76200"/>
            <a:ext cx="10820400" cy="822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525" y="1447800"/>
            <a:ext cx="8153400" cy="3352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600" u="sng" dirty="0" smtClean="0"/>
          </a:p>
          <a:p>
            <a:pPr lvl="2"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 marL="514350" indent="-514350">
              <a:buNone/>
            </a:pPr>
            <a:endParaRPr lang="en-US" sz="1600" dirty="0" smtClean="0">
              <a:cs typeface="Cambria"/>
            </a:endParaRPr>
          </a:p>
          <a:p>
            <a:pPr marL="514350" indent="-514350"/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7" name="Picture 6" descr="Rubric 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-457200" y="0"/>
            <a:ext cx="10896600" cy="815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222" b="1" dirty="0" smtClean="0"/>
              <a:t>PROPOSAL REVIEW PROCESS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895600"/>
          </a:xfrm>
        </p:spPr>
        <p:txBody>
          <a:bodyPr>
            <a:normAutofit/>
          </a:bodyPr>
          <a:lstStyle/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2000" dirty="0" smtClean="0"/>
              <a:t>Timeline</a:t>
            </a:r>
          </a:p>
          <a:p>
            <a:pPr lvl="2">
              <a:buNone/>
            </a:pPr>
            <a:endParaRPr lang="en-US" sz="2000" dirty="0" smtClean="0"/>
          </a:p>
          <a:p>
            <a:pPr lvl="3"/>
            <a:r>
              <a:rPr lang="en-US" dirty="0" smtClean="0"/>
              <a:t>June 26: Call for Graders</a:t>
            </a:r>
          </a:p>
          <a:p>
            <a:pPr lvl="3"/>
            <a:r>
              <a:rPr lang="en-US" dirty="0" smtClean="0"/>
              <a:t>June 30: Proposal Submission Deadline</a:t>
            </a:r>
          </a:p>
          <a:p>
            <a:pPr lvl="3"/>
            <a:r>
              <a:rPr lang="en-US" dirty="0" smtClean="0"/>
              <a:t>July 12: Grading Instructions Sent</a:t>
            </a:r>
          </a:p>
          <a:p>
            <a:pPr lvl="3"/>
            <a:r>
              <a:rPr lang="en-US" dirty="0" smtClean="0"/>
              <a:t>July 14-22: Proposal Grading</a:t>
            </a:r>
          </a:p>
          <a:p>
            <a:pPr lvl="2"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b="1" u="sng" dirty="0" smtClean="0"/>
          </a:p>
          <a:p>
            <a:pPr marL="514350" indent="-514350">
              <a:buNone/>
            </a:pPr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5" name="Picture 4" descr="Banner-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812800"/>
            <a:ext cx="5168900" cy="828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821" y="2209800"/>
            <a:ext cx="8048979" cy="8382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KEYNOTE SPEAKERS OVERVIEW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0"/>
            <a:ext cx="8077200" cy="3048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162" dirty="0" smtClean="0"/>
              <a:t>Four (4) Keynote Speakers – One per day</a:t>
            </a:r>
          </a:p>
          <a:p>
            <a:pPr lvl="0"/>
            <a:r>
              <a:rPr lang="en-US" sz="2162" dirty="0" smtClean="0"/>
              <a:t>Types – Inspirational, Controversial/Thought Provoking?</a:t>
            </a:r>
          </a:p>
          <a:p>
            <a:pPr lvl="0"/>
            <a:r>
              <a:rPr lang="en-US" sz="2162" dirty="0" smtClean="0"/>
              <a:t>Process to identify Potential Keynotes</a:t>
            </a:r>
          </a:p>
          <a:p>
            <a:pPr lvl="1"/>
            <a:r>
              <a:rPr lang="en-US" sz="2162" dirty="0" smtClean="0"/>
              <a:t>Committee ranks all suggestions received via online survey</a:t>
            </a:r>
          </a:p>
          <a:p>
            <a:pPr lvl="1"/>
            <a:r>
              <a:rPr lang="en-US" sz="2162" dirty="0" smtClean="0"/>
              <a:t>Timeline</a:t>
            </a:r>
          </a:p>
          <a:p>
            <a:pPr lvl="2"/>
            <a:r>
              <a:rPr lang="en-US" sz="2162" dirty="0" smtClean="0"/>
              <a:t>June 30 – July 13: Survey completed</a:t>
            </a:r>
          </a:p>
          <a:p>
            <a:pPr lvl="2"/>
            <a:r>
              <a:rPr lang="en-US" sz="2162" dirty="0" smtClean="0"/>
              <a:t>July 18 – Finalize Keynote Sessions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5" name="Picture 4" descr="Banner-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990600"/>
            <a:ext cx="5613400" cy="899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222" b="1" dirty="0" smtClean="0"/>
              <a:t>NEXT STEPS</a:t>
            </a:r>
            <a:br>
              <a:rPr lang="en-US" sz="2222" b="1" dirty="0" smtClean="0"/>
            </a:br>
            <a:r>
              <a:rPr lang="en-US" sz="2222" b="1" dirty="0" smtClean="0"/>
              <a:t>July 18 Meeting - same </a:t>
            </a:r>
            <a:r>
              <a:rPr lang="en-US" sz="2222" b="1" dirty="0"/>
              <a:t>time and </a:t>
            </a:r>
            <a:r>
              <a:rPr lang="en-US" sz="2222" b="1" dirty="0" smtClean="0"/>
              <a:t>place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5200"/>
            <a:ext cx="8001000" cy="2133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dirty="0" smtClean="0"/>
          </a:p>
          <a:p>
            <a:pPr lvl="2"/>
            <a:r>
              <a:rPr lang="en-US" sz="2000" dirty="0" smtClean="0"/>
              <a:t>Keynote speaker decision</a:t>
            </a:r>
          </a:p>
          <a:p>
            <a:pPr lvl="2">
              <a:buNone/>
            </a:pPr>
            <a:endParaRPr lang="en-US" sz="1600" dirty="0" smtClean="0"/>
          </a:p>
          <a:p>
            <a:pPr>
              <a:buAutoNum type="arabicPeriod"/>
            </a:pPr>
            <a:endParaRPr lang="en-US" sz="1800" dirty="0" smtClean="0"/>
          </a:p>
          <a:p>
            <a:pPr>
              <a:buNone/>
            </a:pPr>
            <a:endParaRPr lang="en-US" sz="2162" dirty="0" smtClean="0"/>
          </a:p>
          <a:p>
            <a:endParaRPr lang="en-US" dirty="0"/>
          </a:p>
        </p:txBody>
      </p:sp>
      <p:pic>
        <p:nvPicPr>
          <p:cNvPr id="5" name="Picture 4" descr="Banner-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1066800"/>
            <a:ext cx="5168900" cy="828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3234</TotalTime>
  <Words>434</Words>
  <Application>Microsoft Macintosh PowerPoint</Application>
  <PresentationFormat>On-screen Show (4:3)</PresentationFormat>
  <Paragraphs>107</Paragraphs>
  <Slides>9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     Proposal Review Process    </vt:lpstr>
      <vt:lpstr>     PROPOSAL REVIEW PROCESS     </vt:lpstr>
      <vt:lpstr>     PROPOSAL REVIEW PROCESS     </vt:lpstr>
      <vt:lpstr>Slide 5</vt:lpstr>
      <vt:lpstr>Slide 6</vt:lpstr>
      <vt:lpstr>  PROPOSAL REVIEW PROCESS    </vt:lpstr>
      <vt:lpstr> KEYNOTE SPEAKERS OVERVIEW  </vt:lpstr>
      <vt:lpstr> NEXT STEPS July 18 Meeting - same time and place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Tara Barnes</dc:creator>
  <cp:lastModifiedBy>Tara Barnes</cp:lastModifiedBy>
  <cp:revision>155</cp:revision>
  <cp:lastPrinted>2012-06-14T21:12:44Z</cp:lastPrinted>
  <dcterms:created xsi:type="dcterms:W3CDTF">2012-06-14T20:13:50Z</dcterms:created>
  <dcterms:modified xsi:type="dcterms:W3CDTF">2012-06-14T21:14:42Z</dcterms:modified>
</cp:coreProperties>
</file>