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9.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2"/>
  </p:notesMasterIdLst>
  <p:handoutMasterIdLst>
    <p:handoutMasterId r:id="rId13"/>
  </p:handoutMasterIdLst>
  <p:sldIdLst>
    <p:sldId id="256" r:id="rId2"/>
    <p:sldId id="274" r:id="rId3"/>
    <p:sldId id="261" r:id="rId4"/>
    <p:sldId id="271" r:id="rId5"/>
    <p:sldId id="285" r:id="rId6"/>
    <p:sldId id="286" r:id="rId7"/>
    <p:sldId id="288" r:id="rId8"/>
    <p:sldId id="296" r:id="rId9"/>
    <p:sldId id="297"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note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38" d="100"/>
          <a:sy n="138" d="100"/>
        </p:scale>
        <p:origin x="-1600" y="-104"/>
      </p:cViewPr>
      <p:guideLst>
        <p:guide orient="horz" pos="2160"/>
        <p:guide pos="2880"/>
      </p:guideLst>
    </p:cSldViewPr>
  </p:slideViewPr>
  <p:notesTextViewPr>
    <p:cViewPr>
      <p:scale>
        <a:sx n="100" d="100"/>
        <a:sy n="100" d="100"/>
      </p:scale>
      <p:origin x="0" y="0"/>
    </p:cViewPr>
  </p:notesTextViewPr>
  <p:notesViewPr>
    <p:cSldViewPr snapToObjects="1">
      <p:cViewPr varScale="1">
        <p:scale>
          <a:sx n="113" d="100"/>
          <a:sy n="113" d="100"/>
        </p:scale>
        <p:origin x="-4216" y="-10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1088E5-1758-C143-92E2-869A9D5D45EA}" type="datetimeFigureOut">
              <a:rPr lang="en-US" smtClean="0"/>
              <a:pPr/>
              <a:t>7/16/12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013255-BC11-1A45-A052-488D8B20883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3B3A10-C2B6-C846-A3C3-45F0FD58DA37}" type="datetimeFigureOut">
              <a:rPr lang="en-US" smtClean="0"/>
              <a:pPr/>
              <a:t>7/16/12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8FB08E-CD2D-9848-82D1-4337D93974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8FB08E-CD2D-9848-82D1-4337D939744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Wingdings" charset="2"/>
              <a:buNone/>
            </a:pPr>
            <a:r>
              <a:rPr lang="en-US" sz="1200" dirty="0" smtClean="0"/>
              <a:t>Discussion Points: Rank all individuals from 1-8 (1 being the best, 8 is the </a:t>
            </a:r>
            <a:r>
              <a:rPr lang="en-US" sz="1200" smtClean="0"/>
              <a:t>least favorite)</a:t>
            </a:r>
            <a:endParaRPr lang="en-US" sz="1200" b="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98FB08E-CD2D-9848-82D1-4337D939744A}"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Discussion Points:  Pro’s and Con’s for </a:t>
            </a:r>
            <a:r>
              <a:rPr lang="en-US" sz="1200" dirty="0" smtClean="0"/>
              <a:t>DEBORAH BIAL </a:t>
            </a:r>
          </a:p>
          <a:p>
            <a:endParaRPr lang="en-US" dirty="0"/>
          </a:p>
        </p:txBody>
      </p:sp>
      <p:sp>
        <p:nvSpPr>
          <p:cNvPr id="4" name="Slide Number Placeholder 3"/>
          <p:cNvSpPr>
            <a:spLocks noGrp="1"/>
          </p:cNvSpPr>
          <p:nvPr>
            <p:ph type="sldNum" sz="quarter" idx="10"/>
          </p:nvPr>
        </p:nvSpPr>
        <p:spPr/>
        <p:txBody>
          <a:bodyPr/>
          <a:lstStyle/>
          <a:p>
            <a:fld id="{598FB08E-CD2D-9848-82D1-4337D939744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dirty="0" smtClean="0"/>
              <a:t>Discussion Points:  Pro’s and Con’s GEOFFREY CANADA </a:t>
            </a:r>
          </a:p>
          <a:p>
            <a:endParaRPr lang="en-US" dirty="0"/>
          </a:p>
        </p:txBody>
      </p:sp>
      <p:sp>
        <p:nvSpPr>
          <p:cNvPr id="4" name="Slide Number Placeholder 3"/>
          <p:cNvSpPr>
            <a:spLocks noGrp="1"/>
          </p:cNvSpPr>
          <p:nvPr>
            <p:ph type="sldNum" sz="quarter" idx="10"/>
          </p:nvPr>
        </p:nvSpPr>
        <p:spPr/>
        <p:txBody>
          <a:bodyPr/>
          <a:lstStyle/>
          <a:p>
            <a:fld id="{598FB08E-CD2D-9848-82D1-4337D939744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Discussion Points:  Pro’s and Con’s </a:t>
            </a:r>
            <a:r>
              <a:rPr lang="en-US" sz="1200" dirty="0" smtClean="0"/>
              <a:t>GERALD COLES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98FB08E-CD2D-9848-82D1-4337D939744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Discussion Points:  Pro’s and Con’s on </a:t>
            </a:r>
            <a:r>
              <a:rPr lang="en-US" sz="1200" dirty="0" smtClean="0"/>
              <a:t>LEE HIRSH  and CYNTHIA LOWEN  </a:t>
            </a:r>
            <a:endParaRPr lang="en-US" dirty="0" smtClean="0"/>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98FB08E-CD2D-9848-82D1-4337D939744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Discussion Points:  Pro’s and Con’s on </a:t>
            </a:r>
            <a:r>
              <a:rPr lang="en-US" sz="1200" dirty="0" smtClean="0"/>
              <a:t>JOHN HUNTER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98FB08E-CD2D-9848-82D1-4337D939744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Discussion Points:  Pro’s and Con’s on </a:t>
            </a:r>
            <a:r>
              <a:rPr lang="en-US" sz="1200" dirty="0" smtClean="0"/>
              <a:t>SALMAN KAHN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98FB08E-CD2D-9848-82D1-4337D939744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Discussion Points:  Pro’s and Con’s on </a:t>
            </a:r>
            <a:r>
              <a:rPr lang="en-US" sz="1200" dirty="0" smtClean="0"/>
              <a:t>DOLLY PARTON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98FB08E-CD2D-9848-82D1-4337D939744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Discussion Points:  Pro’s and Con’s on </a:t>
            </a:r>
            <a:r>
              <a:rPr lang="en-US" sz="1200" dirty="0" smtClean="0"/>
              <a:t>DR. STEVE PERRY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98FB08E-CD2D-9848-82D1-4337D939744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5753D-1685-064D-9A87-142F5C4B767F}" type="datetimeFigureOut">
              <a:rPr lang="en-US" smtClean="0"/>
              <a:pPr/>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5753D-1685-064D-9A87-142F5C4B767F}" type="datetimeFigureOut">
              <a:rPr lang="en-US" smtClean="0"/>
              <a:pPr/>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5753D-1685-064D-9A87-142F5C4B767F}" type="datetimeFigureOut">
              <a:rPr lang="en-US" smtClean="0"/>
              <a:pPr/>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5753D-1685-064D-9A87-142F5C4B767F}" type="datetimeFigureOut">
              <a:rPr lang="en-US" smtClean="0"/>
              <a:pPr/>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5753D-1685-064D-9A87-142F5C4B767F}" type="datetimeFigureOut">
              <a:rPr lang="en-US" smtClean="0"/>
              <a:pPr/>
              <a:t>7/16/12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5753D-1685-064D-9A87-142F5C4B767F}" type="datetimeFigureOut">
              <a:rPr lang="en-US" smtClean="0"/>
              <a:pPr/>
              <a:t>7/16/12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5753D-1685-064D-9A87-142F5C4B767F}" type="datetimeFigureOut">
              <a:rPr lang="en-US" smtClean="0"/>
              <a:pPr/>
              <a:t>7/16/12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5753D-1685-064D-9A87-142F5C4B767F}" type="datetimeFigureOut">
              <a:rPr lang="en-US" smtClean="0"/>
              <a:pPr/>
              <a:t>7/16/12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5753D-1685-064D-9A87-142F5C4B767F}" type="datetimeFigureOut">
              <a:rPr lang="en-US" smtClean="0"/>
              <a:pPr/>
              <a:t>7/16/12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5753D-1685-064D-9A87-142F5C4B767F}" type="datetimeFigureOut">
              <a:rPr lang="en-US" smtClean="0"/>
              <a:pPr/>
              <a:t>7/16/12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5753D-1685-064D-9A87-142F5C4B767F}" type="datetimeFigureOut">
              <a:rPr lang="en-US" smtClean="0"/>
              <a:pPr/>
              <a:t>7/16/12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E3DBB-A189-A84C-BB23-EC178484E2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5753D-1685-064D-9A87-142F5C4B767F}" type="datetimeFigureOut">
              <a:rPr lang="en-US" smtClean="0"/>
              <a:pPr/>
              <a:t>7/16/12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E3DBB-A189-A84C-BB23-EC178484E2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6.jpeg"/><Relationship Id="rId7" Type="http://schemas.openxmlformats.org/officeDocument/2006/relationships/image" Target="../media/image5.jpeg"/><Relationship Id="rId8" Type="http://schemas.openxmlformats.org/officeDocument/2006/relationships/image" Target="../media/image7.jpeg"/><Relationship Id="rId9" Type="http://schemas.openxmlformats.org/officeDocument/2006/relationships/image" Target="../media/image8.jpeg"/><Relationship Id="rId10" Type="http://schemas.openxmlformats.org/officeDocument/2006/relationships/image" Target="../media/image9.jpeg"/><Relationship Id="rId11"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lstStyle/>
          <a:p>
            <a:endParaRPr lang="en-US" dirty="0"/>
          </a:p>
        </p:txBody>
      </p:sp>
      <p:sp>
        <p:nvSpPr>
          <p:cNvPr id="3" name="Subtitle 2"/>
          <p:cNvSpPr>
            <a:spLocks noGrp="1"/>
          </p:cNvSpPr>
          <p:nvPr>
            <p:ph type="subTitle" idx="1"/>
          </p:nvPr>
        </p:nvSpPr>
        <p:spPr>
          <a:xfrm>
            <a:off x="1371600" y="2895600"/>
            <a:ext cx="6400800" cy="3581400"/>
          </a:xfrm>
        </p:spPr>
        <p:txBody>
          <a:bodyPr>
            <a:normAutofit fontScale="55000" lnSpcReduction="20000"/>
          </a:bodyPr>
          <a:lstStyle/>
          <a:p>
            <a:r>
              <a:rPr lang="en-US" sz="6545" b="1" dirty="0" smtClean="0">
                <a:solidFill>
                  <a:schemeClr val="tx1"/>
                </a:solidFill>
              </a:rPr>
              <a:t>National Title I </a:t>
            </a:r>
          </a:p>
          <a:p>
            <a:r>
              <a:rPr lang="en-US" sz="6545" b="1" dirty="0" smtClean="0">
                <a:solidFill>
                  <a:schemeClr val="tx1"/>
                </a:solidFill>
              </a:rPr>
              <a:t>Conference Planning Committee</a:t>
            </a:r>
          </a:p>
          <a:p>
            <a:endParaRPr lang="en-US" sz="6545" b="1" dirty="0" smtClean="0">
              <a:solidFill>
                <a:schemeClr val="tx1"/>
              </a:solidFill>
            </a:endParaRPr>
          </a:p>
          <a:p>
            <a:r>
              <a:rPr lang="en-US" sz="6545" dirty="0" smtClean="0">
                <a:solidFill>
                  <a:schemeClr val="tx1"/>
                </a:solidFill>
              </a:rPr>
              <a:t>July 18, 2012</a:t>
            </a:r>
          </a:p>
          <a:p>
            <a:endParaRPr lang="en-US" sz="6545" b="1" dirty="0" smtClean="0">
              <a:solidFill>
                <a:schemeClr val="tx1"/>
              </a:solidFill>
            </a:endParaRPr>
          </a:p>
          <a:p>
            <a:r>
              <a:rPr lang="en-US" sz="6545" b="1" dirty="0" smtClean="0">
                <a:solidFill>
                  <a:schemeClr val="tx1"/>
                </a:solidFill>
              </a:rPr>
              <a:t>KEYNOTE SPEAKERS</a:t>
            </a:r>
          </a:p>
          <a:p>
            <a:endParaRPr lang="en-US" sz="4364" b="1" dirty="0" smtClean="0">
              <a:solidFill>
                <a:schemeClr val="tx1"/>
              </a:solidFill>
            </a:endParaRPr>
          </a:p>
          <a:p>
            <a:endParaRPr lang="en-US" sz="2800" b="1" dirty="0" smtClean="0">
              <a:solidFill>
                <a:schemeClr val="tx1"/>
              </a:solidFill>
            </a:endParaRPr>
          </a:p>
        </p:txBody>
      </p:sp>
      <p:pic>
        <p:nvPicPr>
          <p:cNvPr id="4" name="Picture 3" descr="Banner-Small.jpg"/>
          <p:cNvPicPr>
            <a:picLocks noChangeAspect="1"/>
          </p:cNvPicPr>
          <p:nvPr/>
        </p:nvPicPr>
        <p:blipFill>
          <a:blip r:embed="rId3"/>
          <a:stretch>
            <a:fillRect/>
          </a:stretch>
        </p:blipFill>
        <p:spPr>
          <a:xfrm>
            <a:off x="1828800" y="1524000"/>
            <a:ext cx="5549900" cy="88953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82581"/>
            <a:ext cx="2057400" cy="390735"/>
          </a:xfrm>
        </p:spPr>
        <p:txBody>
          <a:bodyPr>
            <a:noAutofit/>
          </a:bodyPr>
          <a:lstStyle/>
          <a:p>
            <a:pPr>
              <a:buNone/>
            </a:pPr>
            <a:r>
              <a:rPr lang="en-US" sz="1400" b="1" dirty="0" smtClean="0"/>
              <a:t>DEBORAH </a:t>
            </a:r>
            <a:r>
              <a:rPr lang="en-US" sz="1400" b="1" dirty="0" smtClean="0"/>
              <a:t>BIAL</a:t>
            </a:r>
            <a:r>
              <a:rPr lang="en-US" sz="1400" b="1" dirty="0" smtClean="0"/>
              <a:t> </a:t>
            </a:r>
          </a:p>
          <a:p>
            <a:pPr>
              <a:buNone/>
            </a:pPr>
            <a:endParaRPr lang="en-US" sz="1400" b="1" dirty="0" smtClean="0"/>
          </a:p>
          <a:p>
            <a:pPr>
              <a:buNone/>
            </a:pPr>
            <a:r>
              <a:rPr lang="en-US" sz="1400" b="1" dirty="0" smtClean="0"/>
              <a:t>    </a:t>
            </a:r>
            <a:endParaRPr lang="en-US" sz="1400" dirty="0" smtClean="0"/>
          </a:p>
          <a:p>
            <a:endParaRPr lang="en-US" sz="1400" dirty="0"/>
          </a:p>
        </p:txBody>
      </p:sp>
      <p:sp>
        <p:nvSpPr>
          <p:cNvPr id="6" name="Title 5"/>
          <p:cNvSpPr>
            <a:spLocks noGrp="1"/>
          </p:cNvSpPr>
          <p:nvPr>
            <p:ph type="title"/>
          </p:nvPr>
        </p:nvSpPr>
        <p:spPr>
          <a:xfrm>
            <a:off x="457200" y="274638"/>
            <a:ext cx="8229600" cy="858627"/>
          </a:xfrm>
        </p:spPr>
        <p:txBody>
          <a:bodyPr>
            <a:normAutofit/>
          </a:bodyPr>
          <a:lstStyle/>
          <a:p>
            <a:r>
              <a:rPr lang="en-US" sz="3600" dirty="0" smtClean="0"/>
              <a:t>Rank Individual Speakers</a:t>
            </a:r>
            <a:endParaRPr lang="en-US" sz="3600" dirty="0"/>
          </a:p>
        </p:txBody>
      </p:sp>
      <p:pic>
        <p:nvPicPr>
          <p:cNvPr id="7" name="Picture 6" descr="DeborahBial.jpg"/>
          <p:cNvPicPr>
            <a:picLocks noChangeAspect="1"/>
          </p:cNvPicPr>
          <p:nvPr/>
        </p:nvPicPr>
        <p:blipFill>
          <a:blip r:embed="rId3"/>
          <a:stretch>
            <a:fillRect/>
          </a:stretch>
        </p:blipFill>
        <p:spPr>
          <a:xfrm>
            <a:off x="1219198" y="1308778"/>
            <a:ext cx="821846" cy="821846"/>
          </a:xfrm>
          <a:prstGeom prst="rect">
            <a:avLst/>
          </a:prstGeom>
        </p:spPr>
      </p:pic>
      <p:pic>
        <p:nvPicPr>
          <p:cNvPr id="8" name="Picture 7" descr="GeoffreyCanada.jpg"/>
          <p:cNvPicPr>
            <a:picLocks noChangeAspect="1"/>
          </p:cNvPicPr>
          <p:nvPr/>
        </p:nvPicPr>
        <p:blipFill>
          <a:blip r:embed="rId4"/>
          <a:stretch>
            <a:fillRect/>
          </a:stretch>
        </p:blipFill>
        <p:spPr>
          <a:xfrm>
            <a:off x="1219198" y="2262885"/>
            <a:ext cx="821846" cy="821846"/>
          </a:xfrm>
          <a:prstGeom prst="rect">
            <a:avLst/>
          </a:prstGeom>
        </p:spPr>
      </p:pic>
      <p:pic>
        <p:nvPicPr>
          <p:cNvPr id="9" name="Picture 8" descr="GeraldColes.jpg"/>
          <p:cNvPicPr>
            <a:picLocks noChangeAspect="1"/>
          </p:cNvPicPr>
          <p:nvPr/>
        </p:nvPicPr>
        <p:blipFill>
          <a:blip r:embed="rId5"/>
          <a:stretch>
            <a:fillRect/>
          </a:stretch>
        </p:blipFill>
        <p:spPr>
          <a:xfrm>
            <a:off x="1219199" y="3167329"/>
            <a:ext cx="821845" cy="821845"/>
          </a:xfrm>
          <a:prstGeom prst="rect">
            <a:avLst/>
          </a:prstGeom>
        </p:spPr>
      </p:pic>
      <p:pic>
        <p:nvPicPr>
          <p:cNvPr id="10" name="Picture 9" descr="CynthiaLowen.jpg"/>
          <p:cNvPicPr>
            <a:picLocks noChangeAspect="1"/>
          </p:cNvPicPr>
          <p:nvPr/>
        </p:nvPicPr>
        <p:blipFill>
          <a:blip r:embed="rId6"/>
          <a:stretch>
            <a:fillRect/>
          </a:stretch>
        </p:blipFill>
        <p:spPr>
          <a:xfrm>
            <a:off x="1138132" y="4154024"/>
            <a:ext cx="902912" cy="812622"/>
          </a:xfrm>
          <a:prstGeom prst="rect">
            <a:avLst/>
          </a:prstGeom>
        </p:spPr>
      </p:pic>
      <p:pic>
        <p:nvPicPr>
          <p:cNvPr id="11" name="Picture 10" descr="LeeHirsch.jpg"/>
          <p:cNvPicPr>
            <a:picLocks noChangeAspect="1"/>
          </p:cNvPicPr>
          <p:nvPr/>
        </p:nvPicPr>
        <p:blipFill>
          <a:blip r:embed="rId7"/>
          <a:stretch>
            <a:fillRect/>
          </a:stretch>
        </p:blipFill>
        <p:spPr>
          <a:xfrm>
            <a:off x="1174904" y="5079163"/>
            <a:ext cx="866140" cy="901611"/>
          </a:xfrm>
          <a:prstGeom prst="rect">
            <a:avLst/>
          </a:prstGeom>
        </p:spPr>
      </p:pic>
      <p:pic>
        <p:nvPicPr>
          <p:cNvPr id="12" name="Picture 11" descr="johnHunter.jpg"/>
          <p:cNvPicPr>
            <a:picLocks noChangeAspect="1"/>
          </p:cNvPicPr>
          <p:nvPr/>
        </p:nvPicPr>
        <p:blipFill>
          <a:blip r:embed="rId8"/>
          <a:stretch>
            <a:fillRect/>
          </a:stretch>
        </p:blipFill>
        <p:spPr>
          <a:xfrm>
            <a:off x="5943600" y="1308778"/>
            <a:ext cx="821846" cy="821846"/>
          </a:xfrm>
          <a:prstGeom prst="rect">
            <a:avLst/>
          </a:prstGeom>
        </p:spPr>
      </p:pic>
      <p:pic>
        <p:nvPicPr>
          <p:cNvPr id="13" name="Picture 12" descr="SalmanKhan.jpg"/>
          <p:cNvPicPr>
            <a:picLocks noChangeAspect="1"/>
          </p:cNvPicPr>
          <p:nvPr/>
        </p:nvPicPr>
        <p:blipFill>
          <a:blip r:embed="rId9"/>
          <a:stretch>
            <a:fillRect/>
          </a:stretch>
        </p:blipFill>
        <p:spPr>
          <a:xfrm>
            <a:off x="5943599" y="2438399"/>
            <a:ext cx="870926" cy="870926"/>
          </a:xfrm>
          <a:prstGeom prst="rect">
            <a:avLst/>
          </a:prstGeom>
        </p:spPr>
      </p:pic>
      <p:sp>
        <p:nvSpPr>
          <p:cNvPr id="14" name="Rectangle 13"/>
          <p:cNvSpPr/>
          <p:nvPr/>
        </p:nvSpPr>
        <p:spPr>
          <a:xfrm>
            <a:off x="2041044" y="2262885"/>
            <a:ext cx="2209800" cy="1046440"/>
          </a:xfrm>
          <a:prstGeom prst="rect">
            <a:avLst/>
          </a:prstGeom>
        </p:spPr>
        <p:txBody>
          <a:bodyPr wrap="square">
            <a:spAutoFit/>
          </a:bodyPr>
          <a:lstStyle/>
          <a:p>
            <a:pPr>
              <a:buNone/>
            </a:pPr>
            <a:r>
              <a:rPr lang="en-US" sz="1200" b="1" dirty="0" smtClean="0"/>
              <a:t> </a:t>
            </a:r>
          </a:p>
          <a:p>
            <a:pPr>
              <a:buNone/>
            </a:pPr>
            <a:r>
              <a:rPr lang="en-US" sz="1400" b="1" dirty="0" smtClean="0"/>
              <a:t>GEOFFREY </a:t>
            </a:r>
            <a:r>
              <a:rPr lang="en-US" sz="1400" b="1" dirty="0" smtClean="0"/>
              <a:t>CANADA </a:t>
            </a:r>
            <a:endParaRPr lang="en-US" sz="1400" b="1" dirty="0" smtClean="0"/>
          </a:p>
          <a:p>
            <a:pPr>
              <a:buNone/>
            </a:pPr>
            <a:endParaRPr lang="en-US" sz="1200" b="1" dirty="0" smtClean="0"/>
          </a:p>
          <a:p>
            <a:pPr>
              <a:buNone/>
            </a:pPr>
            <a:r>
              <a:rPr lang="en-US" sz="1200" b="1" dirty="0" smtClean="0"/>
              <a:t>          </a:t>
            </a:r>
            <a:endParaRPr lang="en-US" sz="1200" b="1" dirty="0" smtClean="0"/>
          </a:p>
          <a:p>
            <a:pPr>
              <a:buNone/>
            </a:pPr>
            <a:endParaRPr lang="en-US" sz="1200" dirty="0"/>
          </a:p>
        </p:txBody>
      </p:sp>
      <p:sp>
        <p:nvSpPr>
          <p:cNvPr id="15" name="Rectangle 14"/>
          <p:cNvSpPr/>
          <p:nvPr/>
        </p:nvSpPr>
        <p:spPr>
          <a:xfrm>
            <a:off x="2057400" y="3411739"/>
            <a:ext cx="1752600" cy="1384995"/>
          </a:xfrm>
          <a:prstGeom prst="rect">
            <a:avLst/>
          </a:prstGeom>
        </p:spPr>
        <p:txBody>
          <a:bodyPr wrap="square">
            <a:spAutoFit/>
          </a:bodyPr>
          <a:lstStyle/>
          <a:p>
            <a:pPr>
              <a:buNone/>
            </a:pPr>
            <a:r>
              <a:rPr lang="en-US" sz="1400" b="1" dirty="0" smtClean="0"/>
              <a:t>GERALD COLES</a:t>
            </a:r>
          </a:p>
          <a:p>
            <a:pPr>
              <a:buNone/>
            </a:pPr>
            <a:endParaRPr lang="en-US" sz="1400" b="1" dirty="0" smtClean="0"/>
          </a:p>
          <a:p>
            <a:pPr>
              <a:buNone/>
            </a:pPr>
            <a:r>
              <a:rPr lang="en-US" sz="1400" b="1" dirty="0" smtClean="0"/>
              <a:t>          </a:t>
            </a:r>
          </a:p>
          <a:p>
            <a:pPr>
              <a:buNone/>
            </a:pPr>
            <a:endParaRPr lang="en-US" sz="1400" b="1" dirty="0" smtClean="0"/>
          </a:p>
          <a:p>
            <a:pPr>
              <a:buNone/>
            </a:pPr>
            <a:endParaRPr lang="en-US" sz="1400" b="1" dirty="0" smtClean="0"/>
          </a:p>
          <a:p>
            <a:pPr>
              <a:buNone/>
            </a:pPr>
            <a:endParaRPr lang="en-US" sz="1400" b="1" dirty="0" smtClean="0"/>
          </a:p>
        </p:txBody>
      </p:sp>
      <p:sp>
        <p:nvSpPr>
          <p:cNvPr id="16" name="Rectangle 15"/>
          <p:cNvSpPr/>
          <p:nvPr/>
        </p:nvSpPr>
        <p:spPr>
          <a:xfrm>
            <a:off x="2057400" y="4796734"/>
            <a:ext cx="2438400" cy="1169551"/>
          </a:xfrm>
          <a:prstGeom prst="rect">
            <a:avLst/>
          </a:prstGeom>
        </p:spPr>
        <p:txBody>
          <a:bodyPr wrap="square">
            <a:spAutoFit/>
          </a:bodyPr>
          <a:lstStyle/>
          <a:p>
            <a:pPr>
              <a:buNone/>
            </a:pPr>
            <a:r>
              <a:rPr lang="en-US" sz="1400" b="1" dirty="0" smtClean="0"/>
              <a:t>CYNTHIA LOWEN </a:t>
            </a:r>
            <a:r>
              <a:rPr lang="en-US" sz="1400" b="1" dirty="0" smtClean="0"/>
              <a:t>&amp; LEE </a:t>
            </a:r>
            <a:r>
              <a:rPr lang="en-US" sz="1400" b="1" dirty="0" smtClean="0"/>
              <a:t>HIRSH</a:t>
            </a:r>
          </a:p>
          <a:p>
            <a:pPr>
              <a:buNone/>
            </a:pPr>
            <a:endParaRPr lang="en-US" sz="1400" b="1" dirty="0" smtClean="0"/>
          </a:p>
          <a:p>
            <a:pPr>
              <a:buNone/>
            </a:pPr>
            <a:r>
              <a:rPr lang="en-US" sz="1400" b="1" dirty="0" smtClean="0"/>
              <a:t>        </a:t>
            </a:r>
          </a:p>
          <a:p>
            <a:pPr>
              <a:buNone/>
            </a:pPr>
            <a:endParaRPr lang="en-US" sz="1400" b="1" dirty="0" smtClean="0"/>
          </a:p>
          <a:p>
            <a:pPr>
              <a:buNone/>
            </a:pPr>
            <a:endParaRPr lang="en-US" sz="1400" b="1" dirty="0" smtClean="0"/>
          </a:p>
        </p:txBody>
      </p:sp>
      <p:sp>
        <p:nvSpPr>
          <p:cNvPr id="17" name="Rectangle 16"/>
          <p:cNvSpPr/>
          <p:nvPr/>
        </p:nvSpPr>
        <p:spPr>
          <a:xfrm>
            <a:off x="6814525" y="1484293"/>
            <a:ext cx="1752600" cy="954107"/>
          </a:xfrm>
          <a:prstGeom prst="rect">
            <a:avLst/>
          </a:prstGeom>
        </p:spPr>
        <p:txBody>
          <a:bodyPr wrap="square">
            <a:spAutoFit/>
          </a:bodyPr>
          <a:lstStyle/>
          <a:p>
            <a:pPr>
              <a:buNone/>
            </a:pPr>
            <a:r>
              <a:rPr lang="en-US" sz="1400" b="1" dirty="0" smtClean="0"/>
              <a:t>JOHN HUNTER</a:t>
            </a:r>
          </a:p>
          <a:p>
            <a:pPr>
              <a:buNone/>
            </a:pPr>
            <a:endParaRPr lang="en-US" sz="1400" b="1" dirty="0" smtClean="0"/>
          </a:p>
          <a:p>
            <a:pPr>
              <a:buNone/>
            </a:pPr>
            <a:r>
              <a:rPr lang="en-US" sz="1400" b="1" dirty="0" smtClean="0"/>
              <a:t>         </a:t>
            </a:r>
            <a:endParaRPr lang="en-US" sz="1400" b="1" dirty="0" smtClean="0"/>
          </a:p>
          <a:p>
            <a:pPr>
              <a:buNone/>
            </a:pPr>
            <a:endParaRPr lang="en-US" sz="1400" b="1" dirty="0" smtClean="0"/>
          </a:p>
        </p:txBody>
      </p:sp>
      <p:sp>
        <p:nvSpPr>
          <p:cNvPr id="18" name="Rectangle 17"/>
          <p:cNvSpPr/>
          <p:nvPr/>
        </p:nvSpPr>
        <p:spPr>
          <a:xfrm>
            <a:off x="6810266" y="2673075"/>
            <a:ext cx="1981200" cy="738664"/>
          </a:xfrm>
          <a:prstGeom prst="rect">
            <a:avLst/>
          </a:prstGeom>
        </p:spPr>
        <p:txBody>
          <a:bodyPr wrap="square">
            <a:spAutoFit/>
          </a:bodyPr>
          <a:lstStyle/>
          <a:p>
            <a:pPr>
              <a:buNone/>
            </a:pPr>
            <a:r>
              <a:rPr lang="en-US" sz="1400" b="1" dirty="0" smtClean="0"/>
              <a:t>SALMAN KAHN</a:t>
            </a:r>
          </a:p>
          <a:p>
            <a:pPr>
              <a:buNone/>
            </a:pPr>
            <a:endParaRPr lang="en-US" sz="1400" b="1" dirty="0" smtClean="0"/>
          </a:p>
          <a:p>
            <a:pPr>
              <a:buNone/>
            </a:pPr>
            <a:r>
              <a:rPr lang="en-US" sz="1400" b="1" dirty="0" smtClean="0"/>
              <a:t>         </a:t>
            </a:r>
            <a:r>
              <a:rPr lang="en-US" sz="1400" b="1" dirty="0" smtClean="0"/>
              <a:t> </a:t>
            </a:r>
            <a:endParaRPr lang="en-US" sz="1400" dirty="0"/>
          </a:p>
        </p:txBody>
      </p:sp>
      <p:sp>
        <p:nvSpPr>
          <p:cNvPr id="19" name="Rectangle 18"/>
          <p:cNvSpPr/>
          <p:nvPr/>
        </p:nvSpPr>
        <p:spPr>
          <a:xfrm>
            <a:off x="6765446" y="3659771"/>
            <a:ext cx="2133600" cy="738664"/>
          </a:xfrm>
          <a:prstGeom prst="rect">
            <a:avLst/>
          </a:prstGeom>
        </p:spPr>
        <p:txBody>
          <a:bodyPr wrap="square">
            <a:spAutoFit/>
          </a:bodyPr>
          <a:lstStyle/>
          <a:p>
            <a:pPr>
              <a:buNone/>
            </a:pPr>
            <a:r>
              <a:rPr lang="en-US" sz="1400" b="1" dirty="0" smtClean="0"/>
              <a:t>DOLLY PARTON</a:t>
            </a:r>
          </a:p>
          <a:p>
            <a:pPr>
              <a:buNone/>
            </a:pPr>
            <a:endParaRPr lang="en-US" sz="1400" b="1" dirty="0" smtClean="0"/>
          </a:p>
          <a:p>
            <a:pPr>
              <a:buNone/>
            </a:pPr>
            <a:r>
              <a:rPr lang="en-US" sz="1400" b="1" dirty="0" smtClean="0"/>
              <a:t>         </a:t>
            </a:r>
            <a:r>
              <a:rPr lang="en-US" sz="1400" b="1" dirty="0" smtClean="0"/>
              <a:t> </a:t>
            </a:r>
            <a:endParaRPr lang="en-US" sz="1400" dirty="0"/>
          </a:p>
        </p:txBody>
      </p:sp>
      <p:sp>
        <p:nvSpPr>
          <p:cNvPr id="20" name="Rectangle 19"/>
          <p:cNvSpPr/>
          <p:nvPr/>
        </p:nvSpPr>
        <p:spPr>
          <a:xfrm>
            <a:off x="6814525" y="4658869"/>
            <a:ext cx="1467068" cy="307777"/>
          </a:xfrm>
          <a:prstGeom prst="rect">
            <a:avLst/>
          </a:prstGeom>
        </p:spPr>
        <p:txBody>
          <a:bodyPr wrap="none">
            <a:spAutoFit/>
          </a:bodyPr>
          <a:lstStyle/>
          <a:p>
            <a:r>
              <a:rPr lang="en-US" sz="1400" b="1" dirty="0" smtClean="0"/>
              <a:t>DR. STEVE PERRY </a:t>
            </a:r>
            <a:endParaRPr lang="en-US" sz="1400" dirty="0"/>
          </a:p>
        </p:txBody>
      </p:sp>
      <p:pic>
        <p:nvPicPr>
          <p:cNvPr id="21" name="Picture 20" descr="DollyParton.jpg"/>
          <p:cNvPicPr>
            <a:picLocks noChangeAspect="1"/>
          </p:cNvPicPr>
          <p:nvPr/>
        </p:nvPicPr>
        <p:blipFill>
          <a:blip r:embed="rId10"/>
          <a:stretch>
            <a:fillRect/>
          </a:stretch>
        </p:blipFill>
        <p:spPr>
          <a:xfrm>
            <a:off x="5947527" y="3462069"/>
            <a:ext cx="866997" cy="813479"/>
          </a:xfrm>
          <a:prstGeom prst="rect">
            <a:avLst/>
          </a:prstGeom>
        </p:spPr>
      </p:pic>
      <p:pic>
        <p:nvPicPr>
          <p:cNvPr id="22" name="Picture 21" descr="StevePerry.jpg"/>
          <p:cNvPicPr>
            <a:picLocks noChangeAspect="1"/>
          </p:cNvPicPr>
          <p:nvPr/>
        </p:nvPicPr>
        <p:blipFill>
          <a:blip r:embed="rId11"/>
          <a:stretch>
            <a:fillRect/>
          </a:stretch>
        </p:blipFill>
        <p:spPr>
          <a:xfrm>
            <a:off x="5973078" y="4398435"/>
            <a:ext cx="841446" cy="841446"/>
          </a:xfrm>
          <a:prstGeom prst="rect">
            <a:avLst/>
          </a:prstGeom>
        </p:spPr>
      </p:pic>
      <p:sp>
        <p:nvSpPr>
          <p:cNvPr id="23" name="Rectangle 22"/>
          <p:cNvSpPr/>
          <p:nvPr/>
        </p:nvSpPr>
        <p:spPr>
          <a:xfrm>
            <a:off x="325089" y="1451443"/>
            <a:ext cx="813043" cy="369332"/>
          </a:xfrm>
          <a:prstGeom prst="rect">
            <a:avLst/>
          </a:prstGeom>
        </p:spPr>
        <p:txBody>
          <a:bodyPr wrap="none">
            <a:spAutoFit/>
          </a:bodyPr>
          <a:lstStyle/>
          <a:p>
            <a:r>
              <a:rPr lang="en-US" dirty="0" smtClean="0"/>
              <a:t> _____</a:t>
            </a:r>
            <a:endParaRPr lang="en-US" dirty="0"/>
          </a:p>
        </p:txBody>
      </p:sp>
      <p:sp>
        <p:nvSpPr>
          <p:cNvPr id="24" name="Rectangle 23"/>
          <p:cNvSpPr/>
          <p:nvPr/>
        </p:nvSpPr>
        <p:spPr>
          <a:xfrm>
            <a:off x="325089" y="2438400"/>
            <a:ext cx="813043" cy="369332"/>
          </a:xfrm>
          <a:prstGeom prst="rect">
            <a:avLst/>
          </a:prstGeom>
        </p:spPr>
        <p:txBody>
          <a:bodyPr wrap="none">
            <a:spAutoFit/>
          </a:bodyPr>
          <a:lstStyle/>
          <a:p>
            <a:r>
              <a:rPr lang="en-US" dirty="0" smtClean="0"/>
              <a:t> _____</a:t>
            </a:r>
            <a:endParaRPr lang="en-US" dirty="0"/>
          </a:p>
        </p:txBody>
      </p:sp>
      <p:sp>
        <p:nvSpPr>
          <p:cNvPr id="25" name="Rectangle 24"/>
          <p:cNvSpPr/>
          <p:nvPr/>
        </p:nvSpPr>
        <p:spPr>
          <a:xfrm>
            <a:off x="325089" y="3341132"/>
            <a:ext cx="813043" cy="369332"/>
          </a:xfrm>
          <a:prstGeom prst="rect">
            <a:avLst/>
          </a:prstGeom>
        </p:spPr>
        <p:txBody>
          <a:bodyPr wrap="none">
            <a:spAutoFit/>
          </a:bodyPr>
          <a:lstStyle/>
          <a:p>
            <a:r>
              <a:rPr lang="en-US" dirty="0" smtClean="0"/>
              <a:t> _____</a:t>
            </a:r>
            <a:endParaRPr lang="en-US" dirty="0"/>
          </a:p>
        </p:txBody>
      </p:sp>
      <p:sp>
        <p:nvSpPr>
          <p:cNvPr id="26" name="Rectangle 25"/>
          <p:cNvSpPr/>
          <p:nvPr/>
        </p:nvSpPr>
        <p:spPr>
          <a:xfrm>
            <a:off x="325089" y="4796734"/>
            <a:ext cx="813043" cy="369332"/>
          </a:xfrm>
          <a:prstGeom prst="rect">
            <a:avLst/>
          </a:prstGeom>
        </p:spPr>
        <p:txBody>
          <a:bodyPr wrap="none">
            <a:spAutoFit/>
          </a:bodyPr>
          <a:lstStyle/>
          <a:p>
            <a:r>
              <a:rPr lang="en-US" dirty="0" smtClean="0"/>
              <a:t> _____</a:t>
            </a:r>
            <a:endParaRPr lang="en-US" dirty="0"/>
          </a:p>
        </p:txBody>
      </p:sp>
      <p:sp>
        <p:nvSpPr>
          <p:cNvPr id="27" name="Rectangle 26"/>
          <p:cNvSpPr/>
          <p:nvPr/>
        </p:nvSpPr>
        <p:spPr>
          <a:xfrm>
            <a:off x="4978521" y="1482581"/>
            <a:ext cx="813043" cy="369332"/>
          </a:xfrm>
          <a:prstGeom prst="rect">
            <a:avLst/>
          </a:prstGeom>
        </p:spPr>
        <p:txBody>
          <a:bodyPr wrap="none">
            <a:spAutoFit/>
          </a:bodyPr>
          <a:lstStyle/>
          <a:p>
            <a:r>
              <a:rPr lang="en-US" dirty="0" smtClean="0"/>
              <a:t> _____</a:t>
            </a:r>
            <a:endParaRPr lang="en-US" dirty="0"/>
          </a:p>
        </p:txBody>
      </p:sp>
      <p:sp>
        <p:nvSpPr>
          <p:cNvPr id="28" name="Rectangle 27"/>
          <p:cNvSpPr/>
          <p:nvPr/>
        </p:nvSpPr>
        <p:spPr>
          <a:xfrm>
            <a:off x="4978521" y="2602468"/>
            <a:ext cx="813043" cy="369332"/>
          </a:xfrm>
          <a:prstGeom prst="rect">
            <a:avLst/>
          </a:prstGeom>
        </p:spPr>
        <p:txBody>
          <a:bodyPr wrap="none">
            <a:spAutoFit/>
          </a:bodyPr>
          <a:lstStyle/>
          <a:p>
            <a:r>
              <a:rPr lang="en-US" dirty="0" smtClean="0"/>
              <a:t> _____</a:t>
            </a:r>
            <a:endParaRPr lang="en-US" dirty="0"/>
          </a:p>
        </p:txBody>
      </p:sp>
      <p:sp>
        <p:nvSpPr>
          <p:cNvPr id="29" name="Rectangle 28"/>
          <p:cNvSpPr/>
          <p:nvPr/>
        </p:nvSpPr>
        <p:spPr>
          <a:xfrm>
            <a:off x="4978521" y="3525798"/>
            <a:ext cx="813043" cy="369332"/>
          </a:xfrm>
          <a:prstGeom prst="rect">
            <a:avLst/>
          </a:prstGeom>
        </p:spPr>
        <p:txBody>
          <a:bodyPr wrap="none">
            <a:spAutoFit/>
          </a:bodyPr>
          <a:lstStyle/>
          <a:p>
            <a:r>
              <a:rPr lang="en-US" dirty="0" smtClean="0"/>
              <a:t> _____</a:t>
            </a:r>
            <a:endParaRPr lang="en-US" dirty="0"/>
          </a:p>
        </p:txBody>
      </p:sp>
      <p:sp>
        <p:nvSpPr>
          <p:cNvPr id="30" name="Rectangle 29"/>
          <p:cNvSpPr/>
          <p:nvPr/>
        </p:nvSpPr>
        <p:spPr>
          <a:xfrm>
            <a:off x="4978521" y="4521546"/>
            <a:ext cx="813043" cy="369332"/>
          </a:xfrm>
          <a:prstGeom prst="rect">
            <a:avLst/>
          </a:prstGeom>
        </p:spPr>
        <p:txBody>
          <a:bodyPr wrap="none">
            <a:spAutoFit/>
          </a:bodyPr>
          <a:lstStyle/>
          <a:p>
            <a:r>
              <a:rPr lang="en-US" dirty="0" smtClean="0"/>
              <a:t> _____</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05000"/>
            <a:ext cx="7848599" cy="1143000"/>
          </a:xfrm>
        </p:spPr>
        <p:txBody>
          <a:bodyPr>
            <a:normAutofit fontScale="90000"/>
          </a:bodyPr>
          <a:lstStyle/>
          <a:p>
            <a:r>
              <a:rPr lang="en-US" dirty="0" smtClean="0"/>
              <a:t/>
            </a:r>
            <a:br>
              <a:rPr lang="en-US"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b="1" dirty="0" smtClean="0"/>
              <a:t/>
            </a:r>
            <a:br>
              <a:rPr lang="en-US" sz="2400" b="1" dirty="0" smtClean="0"/>
            </a:br>
            <a:r>
              <a:rPr lang="en-US" sz="2400" dirty="0" smtClean="0"/>
              <a:t/>
            </a:r>
            <a:br>
              <a:rPr lang="en-US" sz="2400" dirty="0" smtClean="0"/>
            </a:br>
            <a:r>
              <a:rPr lang="en-US" sz="2667" dirty="0" smtClean="0"/>
              <a:t/>
            </a:r>
            <a:br>
              <a:rPr lang="en-US" sz="2667" dirty="0" smtClean="0"/>
            </a:br>
            <a:r>
              <a:rPr lang="en-US" sz="2000" dirty="0" smtClean="0"/>
              <a:t/>
            </a:r>
            <a:br>
              <a:rPr lang="en-US" sz="2000" dirty="0" smtClean="0"/>
            </a:br>
            <a:endParaRPr lang="en-US" dirty="0"/>
          </a:p>
        </p:txBody>
      </p:sp>
      <p:sp>
        <p:nvSpPr>
          <p:cNvPr id="3" name="Content Placeholder 2"/>
          <p:cNvSpPr>
            <a:spLocks noGrp="1"/>
          </p:cNvSpPr>
          <p:nvPr>
            <p:ph idx="1"/>
          </p:nvPr>
        </p:nvSpPr>
        <p:spPr>
          <a:xfrm>
            <a:off x="838201" y="2743200"/>
            <a:ext cx="7086600" cy="3733800"/>
          </a:xfrm>
        </p:spPr>
        <p:txBody>
          <a:bodyPr>
            <a:normAutofit fontScale="92500" lnSpcReduction="20000"/>
          </a:bodyPr>
          <a:lstStyle/>
          <a:p>
            <a:pPr algn="ctr">
              <a:buNone/>
            </a:pPr>
            <a:endParaRPr lang="en-US" sz="1600" dirty="0" smtClean="0"/>
          </a:p>
          <a:p>
            <a:pPr>
              <a:buNone/>
            </a:pPr>
            <a:endParaRPr lang="en-US" sz="2000" dirty="0" smtClean="0"/>
          </a:p>
          <a:p>
            <a:pPr algn="ctr">
              <a:buNone/>
            </a:pPr>
            <a:endParaRPr lang="en-US" sz="2000" i="1" dirty="0" smtClean="0"/>
          </a:p>
          <a:p>
            <a:pPr algn="ctr">
              <a:buNone/>
            </a:pPr>
            <a:r>
              <a:rPr lang="en-US" sz="2162" dirty="0" smtClean="0"/>
              <a:t>Founder of the Posse Foundation, dedicated to supporting groups of multi-cultural student leaders who are intensively prepared for college success.</a:t>
            </a:r>
            <a:r>
              <a:rPr lang="en-US" sz="2162" dirty="0" smtClean="0"/>
              <a:t>  Many </a:t>
            </a:r>
            <a:r>
              <a:rPr lang="en-US" sz="2162" dirty="0" smtClean="0"/>
              <a:t>college leaders feel that the posse concept ensures diverse student representation and participation in the college experience.</a:t>
            </a:r>
            <a:r>
              <a:rPr lang="en-US" sz="2162" dirty="0" smtClean="0"/>
              <a:t>  The </a:t>
            </a:r>
            <a:r>
              <a:rPr lang="en-US" sz="2162" dirty="0" smtClean="0"/>
              <a:t>organization has representative partners throughout the United States to provide a high quality college opportunity to underserved groups of students. She can speak to the topic- The Politics of Race and Class in Higher Education.</a:t>
            </a:r>
            <a:r>
              <a:rPr lang="en-US" sz="2162" dirty="0" smtClean="0"/>
              <a:t>  President </a:t>
            </a:r>
            <a:r>
              <a:rPr lang="en-US" sz="2162" dirty="0" smtClean="0"/>
              <a:t>Obama donated a portion of his Nobel Peace Prize award to the Posse Foundation. </a:t>
            </a:r>
            <a:r>
              <a:rPr lang="en-US" sz="2162" dirty="0" smtClean="0"/>
              <a:t> </a:t>
            </a:r>
            <a:endParaRPr lang="en-US" sz="2162" dirty="0" smtClean="0"/>
          </a:p>
          <a:p>
            <a:pPr lvl="0">
              <a:buNone/>
            </a:pPr>
            <a:endParaRPr lang="en-US" sz="1600" dirty="0" smtClean="0"/>
          </a:p>
          <a:p>
            <a:pPr marL="514350" indent="-514350">
              <a:buNone/>
            </a:pPr>
            <a:endParaRPr lang="en-US" sz="1600" dirty="0" smtClean="0"/>
          </a:p>
          <a:p>
            <a:pPr marL="514350" indent="-514350">
              <a:buNone/>
            </a:pPr>
            <a:endParaRPr lang="en-US" sz="1600" dirty="0" smtClean="0">
              <a:cs typeface="Cambria"/>
            </a:endParaRPr>
          </a:p>
          <a:p>
            <a:pPr marL="514350" indent="-514350"/>
            <a:endParaRPr lang="en-US" sz="1200" dirty="0" smtClean="0">
              <a:latin typeface="Cambria"/>
              <a:cs typeface="Cambria"/>
            </a:endParaRPr>
          </a:p>
        </p:txBody>
      </p:sp>
      <p:pic>
        <p:nvPicPr>
          <p:cNvPr id="6" name="Picture 5" descr="DeborahBial.jpg"/>
          <p:cNvPicPr>
            <a:picLocks noChangeAspect="1"/>
          </p:cNvPicPr>
          <p:nvPr/>
        </p:nvPicPr>
        <p:blipFill>
          <a:blip r:embed="rId3"/>
          <a:stretch>
            <a:fillRect/>
          </a:stretch>
        </p:blipFill>
        <p:spPr>
          <a:xfrm>
            <a:off x="5943600" y="152400"/>
            <a:ext cx="2895600" cy="2895600"/>
          </a:xfrm>
          <a:prstGeom prst="rect">
            <a:avLst/>
          </a:prstGeom>
        </p:spPr>
      </p:pic>
      <p:sp>
        <p:nvSpPr>
          <p:cNvPr id="5" name="Rectangle 4"/>
          <p:cNvSpPr/>
          <p:nvPr/>
        </p:nvSpPr>
        <p:spPr>
          <a:xfrm>
            <a:off x="304800" y="762000"/>
            <a:ext cx="5638800" cy="1938992"/>
          </a:xfrm>
          <a:prstGeom prst="rect">
            <a:avLst/>
          </a:prstGeom>
        </p:spPr>
        <p:txBody>
          <a:bodyPr wrap="square">
            <a:spAutoFit/>
          </a:bodyPr>
          <a:lstStyle/>
          <a:p>
            <a:pPr algn="ctr">
              <a:buNone/>
            </a:pPr>
            <a:r>
              <a:rPr lang="en-US" sz="4000" b="1" dirty="0" smtClean="0"/>
              <a:t>DEBORAH BIAL </a:t>
            </a:r>
          </a:p>
          <a:p>
            <a:pPr algn="ctr">
              <a:buNone/>
            </a:pPr>
            <a:r>
              <a:rPr lang="en-US" sz="4000" i="1" dirty="0" smtClean="0"/>
              <a:t>The Posse Foundation</a:t>
            </a:r>
            <a:r>
              <a:rPr lang="en-US" sz="4000" i="1" dirty="0" smtClean="0"/>
              <a:t> – </a:t>
            </a:r>
          </a:p>
          <a:p>
            <a:pPr algn="ctr">
              <a:buNone/>
            </a:pPr>
            <a:r>
              <a:rPr lang="en-US" sz="4000" i="1" dirty="0" smtClean="0"/>
              <a:t>A </a:t>
            </a:r>
            <a:r>
              <a:rPr lang="en-US" sz="4000" i="1" dirty="0" smtClean="0"/>
              <a:t>Tool for Success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6019800" cy="2133600"/>
          </a:xfrm>
        </p:spPr>
        <p:txBody>
          <a:bodyPr>
            <a:normAutofit fontScale="90000"/>
          </a:bodyPr>
          <a:lstStyle/>
          <a:p>
            <a:pPr lvl="2" algn="ctr"/>
            <a:r>
              <a:rPr lang="en-US" dirty="0" smtClean="0"/>
              <a:t/>
            </a:r>
            <a:br>
              <a:rPr lang="en-US" dirty="0" smtClean="0"/>
            </a:br>
            <a:r>
              <a:rPr lang="en-US" sz="2400" dirty="0" smtClean="0"/>
              <a:t/>
            </a:r>
            <a:br>
              <a:rPr lang="en-US" sz="2400" dirty="0" smtClean="0"/>
            </a:br>
            <a:r>
              <a:rPr lang="en-US" sz="2222" dirty="0" smtClean="0"/>
              <a:t/>
            </a:r>
            <a:br>
              <a:rPr lang="en-US" sz="2222" dirty="0" smtClean="0"/>
            </a:br>
            <a:r>
              <a:rPr lang="en-US" sz="4444" b="1" dirty="0" smtClean="0"/>
              <a:t>GEOFFREY CANADA </a:t>
            </a:r>
            <a:br>
              <a:rPr lang="en-US" sz="4444" b="1" dirty="0" smtClean="0"/>
            </a:br>
            <a:r>
              <a:rPr lang="en-US" sz="4444" i="1" dirty="0" smtClean="0"/>
              <a:t>Harlem's Children Zone</a:t>
            </a:r>
            <a:r>
              <a:rPr lang="en-US" sz="2581" i="1" dirty="0" smtClean="0"/>
              <a:t/>
            </a:r>
            <a:br>
              <a:rPr lang="en-US" sz="2581" i="1" dirty="0" smtClean="0"/>
            </a:br>
            <a:r>
              <a:rPr lang="en-US" sz="2400" b="1" dirty="0" smtClean="0"/>
              <a:t/>
            </a:r>
            <a:br>
              <a:rPr lang="en-US" sz="2400" b="1" dirty="0" smtClean="0"/>
            </a:br>
            <a:r>
              <a:rPr lang="en-US" sz="2400" dirty="0" smtClean="0"/>
              <a:t/>
            </a:r>
            <a:br>
              <a:rPr lang="en-US" sz="2400" dirty="0" smtClean="0"/>
            </a:br>
            <a:r>
              <a:rPr lang="en-US" sz="2667" dirty="0" smtClean="0"/>
              <a:t/>
            </a:r>
            <a:br>
              <a:rPr lang="en-US" sz="2667" dirty="0" smtClean="0"/>
            </a:br>
            <a:r>
              <a:rPr lang="en-US" sz="2000" dirty="0" smtClean="0"/>
              <a:t/>
            </a:r>
            <a:br>
              <a:rPr lang="en-US" sz="2000" dirty="0" smtClean="0"/>
            </a:br>
            <a:endParaRPr lang="en-US" dirty="0"/>
          </a:p>
        </p:txBody>
      </p:sp>
      <p:sp>
        <p:nvSpPr>
          <p:cNvPr id="3" name="Content Placeholder 2"/>
          <p:cNvSpPr>
            <a:spLocks noGrp="1"/>
          </p:cNvSpPr>
          <p:nvPr>
            <p:ph idx="1"/>
          </p:nvPr>
        </p:nvSpPr>
        <p:spPr>
          <a:xfrm>
            <a:off x="457200" y="3352800"/>
            <a:ext cx="8229600" cy="2971800"/>
          </a:xfrm>
        </p:spPr>
        <p:txBody>
          <a:bodyPr>
            <a:normAutofit lnSpcReduction="10000"/>
          </a:bodyPr>
          <a:lstStyle/>
          <a:p>
            <a:pPr lvl="2" algn="ctr">
              <a:buNone/>
            </a:pPr>
            <a:endParaRPr lang="en-US" i="1" dirty="0" smtClean="0"/>
          </a:p>
          <a:p>
            <a:pPr lvl="2" algn="ctr">
              <a:buNone/>
            </a:pPr>
            <a:r>
              <a:rPr lang="en-US" sz="2162" dirty="0" smtClean="0"/>
              <a:t>Canada is an American social activist, educator and Founder of the Harlem’s Children’s Zone.</a:t>
            </a:r>
            <a:r>
              <a:rPr lang="en-US" sz="2162" dirty="0" smtClean="0"/>
              <a:t>  Has </a:t>
            </a:r>
            <a:r>
              <a:rPr lang="en-US" sz="2162" dirty="0" smtClean="0"/>
              <a:t>received significant recognition for his work and has appeared in the media many times including 60 minutes and Oprah</a:t>
            </a:r>
            <a:r>
              <a:rPr lang="en-US" sz="2162" dirty="0" smtClean="0"/>
              <a:t>.  </a:t>
            </a:r>
            <a:r>
              <a:rPr lang="en-US" sz="2162" dirty="0" smtClean="0"/>
              <a:t>He also is a published author and his work is being used as a model in other areas of the country for the expansion of educational opportunities for undeserved children and to increase high school and graduation rates for students in Harlem. </a:t>
            </a:r>
            <a:r>
              <a:rPr lang="en-US" sz="2162" dirty="0" smtClean="0"/>
              <a:t> </a:t>
            </a:r>
            <a:endParaRPr lang="en-US" sz="2162" dirty="0" smtClean="0"/>
          </a:p>
          <a:p>
            <a:pPr lvl="2">
              <a:buNone/>
            </a:pPr>
            <a:endParaRPr lang="en-US" sz="2162" dirty="0" smtClean="0"/>
          </a:p>
          <a:p>
            <a:pPr lvl="2">
              <a:buNone/>
            </a:pPr>
            <a:endParaRPr lang="en-US" sz="1600" dirty="0" smtClean="0"/>
          </a:p>
          <a:p>
            <a:pPr>
              <a:buNone/>
            </a:pPr>
            <a:endParaRPr lang="en-US" dirty="0" smtClean="0"/>
          </a:p>
          <a:p>
            <a:pPr>
              <a:buNone/>
            </a:pPr>
            <a:endParaRPr lang="en-US" sz="1600" b="1" u="sng" dirty="0" smtClean="0"/>
          </a:p>
          <a:p>
            <a:pPr marL="514350" indent="-514350">
              <a:buNone/>
            </a:pPr>
            <a:endParaRPr lang="en-US" sz="1200" dirty="0" smtClean="0">
              <a:latin typeface="Cambria"/>
              <a:cs typeface="Cambria"/>
            </a:endParaRPr>
          </a:p>
        </p:txBody>
      </p:sp>
      <p:pic>
        <p:nvPicPr>
          <p:cNvPr id="6" name="Picture 5" descr="GeoffreyCanada.jpg"/>
          <p:cNvPicPr>
            <a:picLocks noChangeAspect="1"/>
          </p:cNvPicPr>
          <p:nvPr/>
        </p:nvPicPr>
        <p:blipFill>
          <a:blip r:embed="rId3"/>
          <a:stretch>
            <a:fillRect/>
          </a:stretch>
        </p:blipFill>
        <p:spPr>
          <a:xfrm>
            <a:off x="6324600" y="76200"/>
            <a:ext cx="2667000" cy="2667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685800"/>
            <a:ext cx="5791200" cy="2819400"/>
          </a:xfrm>
        </p:spPr>
        <p:txBody>
          <a:bodyPr>
            <a:normAutofit fontScale="90000"/>
          </a:bodyPr>
          <a:lstStyle/>
          <a:p>
            <a:pPr lvl="0"/>
            <a:r>
              <a:rPr lang="en-US" sz="2222" b="1" dirty="0" smtClean="0"/>
              <a:t/>
            </a:r>
            <a:br>
              <a:rPr lang="en-US" sz="2222" b="1" dirty="0" smtClean="0"/>
            </a:br>
            <a:r>
              <a:rPr lang="en-US" sz="4444" b="1" dirty="0" smtClean="0"/>
              <a:t>GERALD </a:t>
            </a:r>
            <a:r>
              <a:rPr lang="en-US" sz="4444" b="1" dirty="0" smtClean="0"/>
              <a:t>COLES </a:t>
            </a:r>
            <a:br>
              <a:rPr lang="en-US" sz="4444" b="1" dirty="0" smtClean="0"/>
            </a:br>
            <a:r>
              <a:rPr lang="en-US" sz="3556" i="1" dirty="0" smtClean="0"/>
              <a:t>Why Bother Educating the Poor? </a:t>
            </a:r>
            <a:br>
              <a:rPr lang="en-US" sz="3556" i="1" dirty="0" smtClean="0"/>
            </a:br>
            <a:r>
              <a:rPr lang="en-US" sz="3556" i="1" dirty="0" smtClean="0"/>
              <a:t>Are education reforms making</a:t>
            </a:r>
            <a:r>
              <a:rPr lang="en-US" sz="3556" i="1" dirty="0" smtClean="0"/>
              <a:t> </a:t>
            </a:r>
            <a:br>
              <a:rPr lang="en-US" sz="3556" i="1" dirty="0" smtClean="0"/>
            </a:br>
            <a:r>
              <a:rPr lang="en-US" sz="3556" i="1" dirty="0" smtClean="0"/>
              <a:t>a </a:t>
            </a:r>
            <a:r>
              <a:rPr lang="en-US" sz="3556" i="1" dirty="0" smtClean="0"/>
              <a:t>difference in the lives</a:t>
            </a:r>
            <a:r>
              <a:rPr lang="en-US" sz="3556" i="1" dirty="0" smtClean="0"/>
              <a:t> </a:t>
            </a:r>
            <a:br>
              <a:rPr lang="en-US" sz="3556" i="1" dirty="0" smtClean="0"/>
            </a:br>
            <a:r>
              <a:rPr lang="en-US" sz="3556" i="1" dirty="0" smtClean="0"/>
              <a:t>of </a:t>
            </a:r>
            <a:r>
              <a:rPr lang="en-US" sz="3556" i="1" dirty="0" smtClean="0"/>
              <a:t>poor students? </a:t>
            </a:r>
            <a:br>
              <a:rPr lang="en-US" sz="3556" i="1" dirty="0" smtClean="0"/>
            </a:br>
            <a:r>
              <a:rPr lang="en-US" sz="3556" i="1" dirty="0" smtClean="0"/>
              <a:t>Or are they a charade? </a:t>
            </a:r>
            <a:r>
              <a:rPr lang="en-US" sz="2000" i="1" dirty="0" smtClean="0"/>
              <a:t/>
            </a:r>
            <a:br>
              <a:rPr lang="en-US" sz="2000" i="1" dirty="0" smtClean="0"/>
            </a:br>
            <a:r>
              <a:rPr lang="en-US" sz="2400" b="1" dirty="0" smtClean="0"/>
              <a:t/>
            </a:r>
            <a:br>
              <a:rPr lang="en-US" sz="2400" b="1" dirty="0" smtClean="0"/>
            </a:br>
            <a:r>
              <a:rPr lang="en-US" sz="2400" b="1" dirty="0" smtClean="0"/>
              <a:t/>
            </a:r>
            <a:br>
              <a:rPr lang="en-US" sz="2400" b="1" dirty="0" smtClean="0"/>
            </a:br>
            <a:endParaRPr lang="en-US" sz="2400" b="1" dirty="0"/>
          </a:p>
        </p:txBody>
      </p:sp>
      <p:sp>
        <p:nvSpPr>
          <p:cNvPr id="3" name="Content Placeholder 2"/>
          <p:cNvSpPr>
            <a:spLocks noGrp="1"/>
          </p:cNvSpPr>
          <p:nvPr>
            <p:ph idx="1"/>
          </p:nvPr>
        </p:nvSpPr>
        <p:spPr>
          <a:xfrm>
            <a:off x="609600" y="3810000"/>
            <a:ext cx="8077200" cy="2590800"/>
          </a:xfrm>
        </p:spPr>
        <p:txBody>
          <a:bodyPr>
            <a:normAutofit/>
          </a:bodyPr>
          <a:lstStyle/>
          <a:p>
            <a:pPr lvl="0" algn="ctr">
              <a:buNone/>
            </a:pPr>
            <a:endParaRPr lang="en-US" sz="2400" i="1" dirty="0" smtClean="0"/>
          </a:p>
          <a:p>
            <a:pPr lvl="0" algn="ctr">
              <a:buNone/>
            </a:pPr>
            <a:r>
              <a:rPr lang="en-US" sz="2162" dirty="0" smtClean="0"/>
              <a:t>Mr. Coles is a full-time researcher, writer, and lecturer on the psychology and politics of literacy and education.</a:t>
            </a:r>
            <a:r>
              <a:rPr lang="en-US" sz="2162" dirty="0" smtClean="0"/>
              <a:t>  He </a:t>
            </a:r>
            <a:r>
              <a:rPr lang="en-US" sz="2162" dirty="0" smtClean="0"/>
              <a:t>is the author of several books, including: Reading the Naked truth: Literacy, Legislation and Lies, as well as numerous articles in education, psychology and psychiatry journals.</a:t>
            </a:r>
            <a:r>
              <a:rPr lang="en-US" sz="2162" dirty="0" smtClean="0"/>
              <a:t>  He </a:t>
            </a:r>
            <a:r>
              <a:rPr lang="en-US" sz="2162" dirty="0" smtClean="0"/>
              <a:t>is an active member of the Coalition got Justice in Education in Rochester NY. </a:t>
            </a:r>
            <a:endParaRPr lang="en-US" sz="2162" dirty="0" smtClean="0"/>
          </a:p>
          <a:p>
            <a:pPr>
              <a:buNone/>
            </a:pPr>
            <a:endParaRPr lang="en-US" sz="1600" dirty="0" smtClean="0"/>
          </a:p>
          <a:p>
            <a:pPr>
              <a:buNone/>
            </a:pPr>
            <a:endParaRPr lang="en-US" sz="1200" b="1" dirty="0" smtClean="0"/>
          </a:p>
          <a:p>
            <a:pPr>
              <a:buNone/>
            </a:pPr>
            <a:endParaRPr lang="en-US" sz="2000" dirty="0" smtClean="0"/>
          </a:p>
          <a:p>
            <a:pPr>
              <a:buNone/>
            </a:pPr>
            <a:endParaRPr lang="en-US" sz="2000" dirty="0" smtClean="0"/>
          </a:p>
          <a:p>
            <a:endParaRPr lang="en-US" dirty="0"/>
          </a:p>
        </p:txBody>
      </p:sp>
      <p:pic>
        <p:nvPicPr>
          <p:cNvPr id="6" name="Picture 5" descr="GeraldColes.jpg"/>
          <p:cNvPicPr>
            <a:picLocks noChangeAspect="1"/>
          </p:cNvPicPr>
          <p:nvPr/>
        </p:nvPicPr>
        <p:blipFill>
          <a:blip r:embed="rId3"/>
          <a:stretch>
            <a:fillRect/>
          </a:stretch>
        </p:blipFill>
        <p:spPr>
          <a:xfrm>
            <a:off x="6019800" y="152400"/>
            <a:ext cx="2819400" cy="2819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0"/>
            <a:ext cx="8077200" cy="3048000"/>
          </a:xfrm>
        </p:spPr>
        <p:txBody>
          <a:bodyPr>
            <a:normAutofit fontScale="25000" lnSpcReduction="20000"/>
          </a:bodyPr>
          <a:lstStyle/>
          <a:p>
            <a:pPr>
              <a:buNone/>
            </a:pPr>
            <a:endParaRPr lang="en-US" sz="8000" b="1" dirty="0" smtClean="0"/>
          </a:p>
          <a:p>
            <a:pPr>
              <a:buNone/>
            </a:pPr>
            <a:r>
              <a:rPr lang="en-US" sz="8000" dirty="0" smtClean="0"/>
              <a:t>	</a:t>
            </a:r>
            <a:r>
              <a:rPr lang="en-US" sz="8000" dirty="0" smtClean="0"/>
              <a:t>			</a:t>
            </a:r>
            <a:r>
              <a:rPr lang="en-US" sz="8000" dirty="0" smtClean="0"/>
              <a:t>	   </a:t>
            </a:r>
          </a:p>
          <a:p>
            <a:pPr>
              <a:buNone/>
            </a:pPr>
            <a:r>
              <a:rPr lang="en-US" sz="8000" dirty="0" smtClean="0"/>
              <a:t>This </a:t>
            </a:r>
            <a:r>
              <a:rPr lang="en-US" sz="8000" dirty="0" smtClean="0"/>
              <a:t>film has received much notoriety recently and the director has involved students from throughout the country through special showings and discussion</a:t>
            </a:r>
            <a:r>
              <a:rPr lang="en-US" sz="8000" dirty="0" smtClean="0"/>
              <a:t>.  This </a:t>
            </a:r>
            <a:r>
              <a:rPr lang="en-US" sz="8000" dirty="0" smtClean="0"/>
              <a:t>is a relevant and important topic for all school staff, students and parents to consider and address through meaningful dialogue.</a:t>
            </a:r>
            <a:r>
              <a:rPr lang="en-US" sz="8000" dirty="0" smtClean="0"/>
              <a:t>  We </a:t>
            </a:r>
            <a:r>
              <a:rPr lang="en-US" sz="8000" dirty="0" smtClean="0"/>
              <a:t>would envision a similar format and conversation with the director as the one used last year with “Waiting for Superman”. </a:t>
            </a:r>
            <a:endParaRPr lang="en-US" sz="8000" dirty="0" smtClean="0"/>
          </a:p>
          <a:p>
            <a:pPr lvl="0">
              <a:buNone/>
            </a:pPr>
            <a:r>
              <a:rPr lang="en-US" sz="7200" dirty="0" smtClean="0"/>
              <a:t>				</a:t>
            </a:r>
          </a:p>
          <a:p>
            <a:pPr>
              <a:buNone/>
            </a:pPr>
            <a:endParaRPr lang="en-US" sz="7200" dirty="0" smtClean="0"/>
          </a:p>
          <a:p>
            <a:pPr>
              <a:buNone/>
            </a:pPr>
            <a:endParaRPr lang="en-US" sz="7200" b="1" dirty="0" smtClean="0"/>
          </a:p>
          <a:p>
            <a:pPr>
              <a:buNone/>
            </a:pPr>
            <a:endParaRPr lang="en-US" sz="7200" dirty="0" smtClean="0"/>
          </a:p>
          <a:p>
            <a:pPr>
              <a:buNone/>
            </a:pPr>
            <a:endParaRPr lang="en-US" sz="7200" dirty="0" smtClean="0"/>
          </a:p>
          <a:p>
            <a:endParaRPr lang="en-US" sz="7200" dirty="0"/>
          </a:p>
        </p:txBody>
      </p:sp>
      <p:sp>
        <p:nvSpPr>
          <p:cNvPr id="6" name="Title 5"/>
          <p:cNvSpPr>
            <a:spLocks noGrp="1"/>
          </p:cNvSpPr>
          <p:nvPr>
            <p:ph type="title"/>
          </p:nvPr>
        </p:nvSpPr>
        <p:spPr>
          <a:xfrm>
            <a:off x="228600" y="381000"/>
            <a:ext cx="4724400" cy="172974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CYNTHIA </a:t>
            </a:r>
            <a:r>
              <a:rPr lang="en-US" b="1" dirty="0" smtClean="0"/>
              <a:t>LOWEN</a:t>
            </a:r>
            <a:r>
              <a:rPr lang="en-US" b="1" dirty="0" smtClean="0"/>
              <a:t> </a:t>
            </a:r>
            <a:br>
              <a:rPr lang="en-US" b="1" dirty="0" smtClean="0"/>
            </a:br>
            <a:r>
              <a:rPr lang="en-US" b="1" dirty="0" smtClean="0"/>
              <a:t>LEE HIRSH</a:t>
            </a:r>
            <a:r>
              <a:rPr lang="en-US" b="1" dirty="0" smtClean="0"/>
              <a:t> </a:t>
            </a:r>
            <a:br>
              <a:rPr lang="en-US" b="1" dirty="0" smtClean="0"/>
            </a:br>
            <a:r>
              <a:rPr lang="en-US" dirty="0" smtClean="0"/>
              <a:t>“</a:t>
            </a:r>
            <a:r>
              <a:rPr lang="en-US" dirty="0" smtClean="0"/>
              <a:t>Bully” Movie </a:t>
            </a:r>
            <a:r>
              <a:rPr lang="en-US" b="1" dirty="0" smtClean="0"/>
              <a:t/>
            </a:r>
            <a:br>
              <a:rPr lang="en-US" b="1" dirty="0" smtClean="0"/>
            </a:br>
            <a:r>
              <a:rPr lang="en-US" dirty="0" smtClean="0"/>
              <a:t/>
            </a:r>
            <a:br>
              <a:rPr lang="en-US" dirty="0" smtClean="0"/>
            </a:br>
            <a:endParaRPr lang="en-US" dirty="0"/>
          </a:p>
        </p:txBody>
      </p:sp>
      <p:pic>
        <p:nvPicPr>
          <p:cNvPr id="7" name="Picture 6" descr="LeeHirsch.jpg"/>
          <p:cNvPicPr>
            <a:picLocks noChangeAspect="1"/>
          </p:cNvPicPr>
          <p:nvPr/>
        </p:nvPicPr>
        <p:blipFill>
          <a:blip r:embed="rId3"/>
          <a:stretch>
            <a:fillRect/>
          </a:stretch>
        </p:blipFill>
        <p:spPr>
          <a:xfrm>
            <a:off x="6934200" y="381000"/>
            <a:ext cx="1881294" cy="1958340"/>
          </a:xfrm>
          <a:prstGeom prst="rect">
            <a:avLst/>
          </a:prstGeom>
        </p:spPr>
      </p:pic>
      <p:pic>
        <p:nvPicPr>
          <p:cNvPr id="5" name="Picture 4" descr="CynthiaLowen.jpg"/>
          <p:cNvPicPr>
            <a:picLocks noChangeAspect="1"/>
          </p:cNvPicPr>
          <p:nvPr/>
        </p:nvPicPr>
        <p:blipFill>
          <a:blip r:embed="rId4"/>
          <a:stretch>
            <a:fillRect/>
          </a:stretch>
        </p:blipFill>
        <p:spPr>
          <a:xfrm>
            <a:off x="4648200" y="381000"/>
            <a:ext cx="2175933" cy="195834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743200"/>
            <a:ext cx="8077200" cy="2438400"/>
          </a:xfrm>
        </p:spPr>
        <p:txBody>
          <a:bodyPr>
            <a:normAutofit fontScale="77500" lnSpcReduction="20000"/>
          </a:bodyPr>
          <a:lstStyle/>
          <a:p>
            <a:pPr lvl="0">
              <a:buNone/>
            </a:pPr>
            <a:endParaRPr lang="en-US" sz="2000" dirty="0" smtClean="0"/>
          </a:p>
          <a:p>
            <a:pPr lvl="0"/>
            <a:endParaRPr lang="en-US" sz="2400" dirty="0" smtClean="0"/>
          </a:p>
          <a:p>
            <a:pPr lvl="0" algn="ctr">
              <a:buNone/>
            </a:pPr>
            <a:endParaRPr lang="en-US" sz="2400" dirty="0" smtClean="0"/>
          </a:p>
          <a:p>
            <a:pPr lvl="0" algn="ctr">
              <a:buNone/>
            </a:pPr>
            <a:endParaRPr lang="en-US" sz="2400" i="1" dirty="0" smtClean="0"/>
          </a:p>
          <a:p>
            <a:pPr lvl="0" algn="ctr">
              <a:buNone/>
            </a:pPr>
            <a:r>
              <a:rPr lang="en-US" sz="2581" dirty="0" smtClean="0"/>
              <a:t>Fourth grade teacher who created the “World Peace Project” John puts all the problem of the world on a </a:t>
            </a:r>
            <a:r>
              <a:rPr lang="en-US" sz="2581" dirty="0" smtClean="0"/>
              <a:t>4 </a:t>
            </a:r>
            <a:r>
              <a:rPr lang="en-US" sz="2581" dirty="0" err="1" smtClean="0"/>
              <a:t>x</a:t>
            </a:r>
            <a:r>
              <a:rPr lang="en-US" sz="2581" dirty="0" smtClean="0"/>
              <a:t> 5 plywood board - </a:t>
            </a:r>
            <a:r>
              <a:rPr lang="en-US" sz="2581" dirty="0" smtClean="0"/>
              <a:t>let’s his 4</a:t>
            </a:r>
            <a:r>
              <a:rPr lang="en-US" sz="2581" baseline="30000" dirty="0" smtClean="0"/>
              <a:t>th</a:t>
            </a:r>
            <a:r>
              <a:rPr lang="en-US" sz="2581" dirty="0" smtClean="0"/>
              <a:t> graders solve them.</a:t>
            </a:r>
            <a:r>
              <a:rPr lang="en-US" sz="2581" dirty="0" smtClean="0"/>
              <a:t>  He </a:t>
            </a:r>
            <a:r>
              <a:rPr lang="en-US" sz="2581" dirty="0" smtClean="0"/>
              <a:t>explains how this activity engages kids and why the complex lessons it teaches, spontaneous and always </a:t>
            </a:r>
            <a:r>
              <a:rPr lang="en-US" sz="2581" dirty="0" smtClean="0"/>
              <a:t>surprising - </a:t>
            </a:r>
            <a:r>
              <a:rPr lang="en-US" sz="2581" dirty="0" smtClean="0"/>
              <a:t>go further than classroom lectures can. </a:t>
            </a:r>
            <a:endParaRPr lang="en-US" sz="2581" dirty="0" smtClean="0"/>
          </a:p>
          <a:p>
            <a:pPr>
              <a:buNone/>
            </a:pPr>
            <a:endParaRPr lang="en-US" sz="1600" dirty="0" smtClean="0"/>
          </a:p>
          <a:p>
            <a:pPr>
              <a:buNone/>
            </a:pPr>
            <a:endParaRPr lang="en-US" sz="1200" b="1" dirty="0" smtClean="0"/>
          </a:p>
          <a:p>
            <a:pPr>
              <a:buNone/>
            </a:pPr>
            <a:endParaRPr lang="en-US" sz="2000" dirty="0" smtClean="0"/>
          </a:p>
          <a:p>
            <a:pPr>
              <a:buNone/>
            </a:pPr>
            <a:endParaRPr lang="en-US" sz="2000" dirty="0" smtClean="0"/>
          </a:p>
          <a:p>
            <a:endParaRPr lang="en-US" dirty="0"/>
          </a:p>
        </p:txBody>
      </p:sp>
      <p:sp>
        <p:nvSpPr>
          <p:cNvPr id="6" name="Title 5"/>
          <p:cNvSpPr>
            <a:spLocks noGrp="1"/>
          </p:cNvSpPr>
          <p:nvPr>
            <p:ph type="title"/>
          </p:nvPr>
        </p:nvSpPr>
        <p:spPr>
          <a:xfrm>
            <a:off x="457200" y="274638"/>
            <a:ext cx="5151438" cy="1630362"/>
          </a:xfrm>
        </p:spPr>
        <p:txBody>
          <a:bodyPr>
            <a:normAutofit fontScale="90000"/>
          </a:bodyPr>
          <a:lstStyle/>
          <a:p>
            <a:pPr lvl="0"/>
            <a:r>
              <a:rPr lang="en-US" b="1" dirty="0" smtClean="0"/>
              <a:t/>
            </a:r>
            <a:br>
              <a:rPr lang="en-US" b="1" dirty="0" smtClean="0"/>
            </a:br>
            <a:r>
              <a:rPr lang="en-US" b="1" dirty="0" smtClean="0"/>
              <a:t>JOHN </a:t>
            </a:r>
            <a:r>
              <a:rPr lang="en-US" b="1" dirty="0" smtClean="0"/>
              <a:t>HUNTER </a:t>
            </a:r>
            <a:br>
              <a:rPr lang="en-US" b="1" dirty="0" smtClean="0"/>
            </a:br>
            <a:r>
              <a:rPr lang="en-US" i="1" dirty="0" smtClean="0"/>
              <a:t>"Real World"  Learning </a:t>
            </a:r>
            <a:br>
              <a:rPr lang="en-US" i="1" dirty="0" smtClean="0"/>
            </a:br>
            <a:endParaRPr lang="en-US" dirty="0"/>
          </a:p>
        </p:txBody>
      </p:sp>
      <p:pic>
        <p:nvPicPr>
          <p:cNvPr id="7" name="Picture 6" descr="johnHunter.jpg"/>
          <p:cNvPicPr>
            <a:picLocks noChangeAspect="1"/>
          </p:cNvPicPr>
          <p:nvPr/>
        </p:nvPicPr>
        <p:blipFill>
          <a:blip r:embed="rId3"/>
          <a:stretch>
            <a:fillRect/>
          </a:stretch>
        </p:blipFill>
        <p:spPr>
          <a:xfrm>
            <a:off x="5608638" y="274638"/>
            <a:ext cx="3078162" cy="307816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0"/>
            <a:ext cx="8077200" cy="3048000"/>
          </a:xfrm>
        </p:spPr>
        <p:txBody>
          <a:bodyPr>
            <a:normAutofit fontScale="85000" lnSpcReduction="20000"/>
          </a:bodyPr>
          <a:lstStyle/>
          <a:p>
            <a:pPr lvl="0">
              <a:buNone/>
            </a:pPr>
            <a:endParaRPr lang="en-US" sz="2000" dirty="0" smtClean="0"/>
          </a:p>
          <a:p>
            <a:pPr lvl="0" algn="ctr">
              <a:buNone/>
            </a:pPr>
            <a:endParaRPr lang="en-US" sz="2400" dirty="0" smtClean="0"/>
          </a:p>
          <a:p>
            <a:pPr lvl="0" algn="ctr">
              <a:buNone/>
            </a:pPr>
            <a:r>
              <a:rPr lang="en-US" sz="2400" dirty="0" smtClean="0"/>
              <a:t>As </a:t>
            </a:r>
            <a:r>
              <a:rPr lang="en-US" sz="2400" dirty="0" smtClean="0"/>
              <a:t>the creator of the Kahn Academy he can share his story of invention and how the application of on-line, anytime access to educational content has the potential to dramatically change how we conduct and view schooling.</a:t>
            </a:r>
            <a:r>
              <a:rPr lang="en-US" sz="2400" dirty="0" smtClean="0"/>
              <a:t>  The </a:t>
            </a:r>
            <a:r>
              <a:rPr lang="en-US" sz="2400" dirty="0" smtClean="0"/>
              <a:t>concept of “flipping” comes to mind in that a teacher can assign work before or after a specific lesson to further deepen student understanding and mastery of a particular concept.</a:t>
            </a:r>
            <a:r>
              <a:rPr lang="en-US" sz="2400" dirty="0" smtClean="0"/>
              <a:t>  The </a:t>
            </a:r>
            <a:r>
              <a:rPr lang="en-US" sz="2400" dirty="0" smtClean="0"/>
              <a:t>timely issue of “personalized learning” is imbedded in his work.</a:t>
            </a:r>
            <a:r>
              <a:rPr lang="en-US" sz="2400" dirty="0" smtClean="0"/>
              <a:t>  The </a:t>
            </a:r>
            <a:r>
              <a:rPr lang="en-US" sz="2400" dirty="0" smtClean="0"/>
              <a:t>implications for students who struggle with content, use and access to technology could also be part of the presentation. </a:t>
            </a:r>
            <a:endParaRPr lang="en-US" sz="2162" dirty="0" smtClean="0"/>
          </a:p>
          <a:p>
            <a:pPr>
              <a:buNone/>
            </a:pPr>
            <a:endParaRPr lang="en-US" sz="1600" dirty="0" smtClean="0"/>
          </a:p>
          <a:p>
            <a:pPr>
              <a:buNone/>
            </a:pPr>
            <a:endParaRPr lang="en-US" sz="1200" b="1" dirty="0" smtClean="0"/>
          </a:p>
          <a:p>
            <a:pPr>
              <a:buNone/>
            </a:pPr>
            <a:endParaRPr lang="en-US" sz="2000" dirty="0" smtClean="0"/>
          </a:p>
          <a:p>
            <a:pPr>
              <a:buNone/>
            </a:pPr>
            <a:endParaRPr lang="en-US" sz="2000" dirty="0" smtClean="0"/>
          </a:p>
          <a:p>
            <a:endParaRPr lang="en-US" dirty="0"/>
          </a:p>
        </p:txBody>
      </p:sp>
      <p:sp>
        <p:nvSpPr>
          <p:cNvPr id="6" name="Title 5"/>
          <p:cNvSpPr>
            <a:spLocks noGrp="1"/>
          </p:cNvSpPr>
          <p:nvPr>
            <p:ph type="title"/>
          </p:nvPr>
        </p:nvSpPr>
        <p:spPr>
          <a:xfrm>
            <a:off x="457200" y="274638"/>
            <a:ext cx="5334000" cy="1477962"/>
          </a:xfrm>
        </p:spPr>
        <p:txBody>
          <a:bodyPr>
            <a:normAutofit fontScale="90000"/>
          </a:bodyPr>
          <a:lstStyle/>
          <a:p>
            <a:pPr lvl="0"/>
            <a:r>
              <a:rPr lang="en-US" b="1" dirty="0" smtClean="0"/>
              <a:t/>
            </a:r>
            <a:br>
              <a:rPr lang="en-US" b="1" dirty="0" smtClean="0"/>
            </a:br>
            <a:r>
              <a:rPr lang="en-US" b="1" dirty="0" smtClean="0"/>
              <a:t>SALMAN </a:t>
            </a:r>
            <a:r>
              <a:rPr lang="en-US" b="1" dirty="0" smtClean="0"/>
              <a:t>KAHN </a:t>
            </a:r>
            <a:br>
              <a:rPr lang="en-US" b="1" dirty="0" smtClean="0"/>
            </a:br>
            <a:r>
              <a:rPr lang="en-US" i="1" dirty="0" smtClean="0"/>
              <a:t>Kahn Learning Academy </a:t>
            </a:r>
            <a:br>
              <a:rPr lang="en-US" i="1" dirty="0" smtClean="0"/>
            </a:br>
            <a:endParaRPr lang="en-US" dirty="0"/>
          </a:p>
        </p:txBody>
      </p:sp>
      <p:pic>
        <p:nvPicPr>
          <p:cNvPr id="7" name="Picture 6" descr="SalmanKhan.jpg"/>
          <p:cNvPicPr>
            <a:picLocks noChangeAspect="1"/>
          </p:cNvPicPr>
          <p:nvPr/>
        </p:nvPicPr>
        <p:blipFill>
          <a:blip r:embed="rId3"/>
          <a:stretch>
            <a:fillRect/>
          </a:stretch>
        </p:blipFill>
        <p:spPr>
          <a:xfrm>
            <a:off x="5791200" y="274638"/>
            <a:ext cx="3047524" cy="304752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0"/>
            <a:ext cx="8077200" cy="3505200"/>
          </a:xfrm>
        </p:spPr>
        <p:txBody>
          <a:bodyPr>
            <a:normAutofit fontScale="62500" lnSpcReduction="20000"/>
          </a:bodyPr>
          <a:lstStyle/>
          <a:p>
            <a:pPr lvl="0" algn="ctr">
              <a:buNone/>
            </a:pPr>
            <a:endParaRPr lang="en-US" sz="2400" dirty="0" smtClean="0"/>
          </a:p>
          <a:p>
            <a:pPr lvl="0" algn="ctr">
              <a:buNone/>
            </a:pPr>
            <a:r>
              <a:rPr lang="en-US" sz="3273" dirty="0" smtClean="0"/>
              <a:t>In </a:t>
            </a:r>
            <a:r>
              <a:rPr lang="en-US" sz="3273" dirty="0" smtClean="0"/>
              <a:t>1996, Dolly Parton launched an exciting new effort, Dolly Parton’s Imagination Library, to benefit the children of her home county in East Tennessee.</a:t>
            </a:r>
            <a:r>
              <a:rPr lang="en-US" sz="3273" dirty="0" smtClean="0"/>
              <a:t>  Her </a:t>
            </a:r>
            <a:r>
              <a:rPr lang="en-US" sz="3273" dirty="0" smtClean="0"/>
              <a:t>vision was to foster a love of reading among her counties preschool children and their families by providing them with a specially selected book each month.</a:t>
            </a:r>
            <a:r>
              <a:rPr lang="en-US" sz="3273" dirty="0" smtClean="0"/>
              <a:t>  This </a:t>
            </a:r>
            <a:r>
              <a:rPr lang="en-US" sz="3273" dirty="0" smtClean="0"/>
              <a:t>idea became so popular that in the year 2000 she announced that she would make the program available to any community that was willing to partner with her to support it locally.</a:t>
            </a:r>
            <a:r>
              <a:rPr lang="en-US" sz="3273" dirty="0" smtClean="0"/>
              <a:t>  This </a:t>
            </a:r>
            <a:r>
              <a:rPr lang="en-US" sz="3273" dirty="0" smtClean="0"/>
              <a:t>effort has gone from a few dozen books to nearly 40,000,000 books being sent to children in the US, Canada and the United Kingdom. Currently over 1600 local communities provide the Imagination Library to almost 700,000 children each month.</a:t>
            </a:r>
            <a:r>
              <a:rPr lang="en-US" sz="3273" dirty="0" smtClean="0"/>
              <a:t>  Already </a:t>
            </a:r>
            <a:r>
              <a:rPr lang="en-US" sz="3273" dirty="0" smtClean="0"/>
              <a:t>statistics and independent reports have shown that this program is having a positive impact on childhood literacy for those children enrolled in the program. </a:t>
            </a:r>
            <a:endParaRPr lang="en-US" sz="3273" dirty="0" smtClean="0"/>
          </a:p>
          <a:p>
            <a:pPr>
              <a:buNone/>
            </a:pPr>
            <a:endParaRPr lang="en-US" sz="3273" dirty="0" smtClean="0"/>
          </a:p>
          <a:p>
            <a:pPr>
              <a:buNone/>
            </a:pPr>
            <a:endParaRPr lang="en-US" sz="3273" b="1" dirty="0" smtClean="0"/>
          </a:p>
          <a:p>
            <a:pPr>
              <a:buNone/>
            </a:pPr>
            <a:endParaRPr lang="en-US" sz="2000" dirty="0" smtClean="0"/>
          </a:p>
          <a:p>
            <a:pPr>
              <a:buNone/>
            </a:pPr>
            <a:endParaRPr lang="en-US" sz="2000" dirty="0" smtClean="0"/>
          </a:p>
          <a:p>
            <a:endParaRPr lang="en-US" dirty="0"/>
          </a:p>
        </p:txBody>
      </p:sp>
      <p:sp>
        <p:nvSpPr>
          <p:cNvPr id="6" name="Title 5"/>
          <p:cNvSpPr>
            <a:spLocks noGrp="1"/>
          </p:cNvSpPr>
          <p:nvPr>
            <p:ph type="title"/>
          </p:nvPr>
        </p:nvSpPr>
        <p:spPr>
          <a:xfrm>
            <a:off x="457200" y="274638"/>
            <a:ext cx="5257800" cy="1706562"/>
          </a:xfrm>
        </p:spPr>
        <p:txBody>
          <a:bodyPr>
            <a:normAutofit fontScale="90000"/>
          </a:bodyPr>
          <a:lstStyle/>
          <a:p>
            <a:pPr lvl="0"/>
            <a:r>
              <a:rPr lang="en-US" b="1" dirty="0" smtClean="0"/>
              <a:t/>
            </a:r>
            <a:br>
              <a:rPr lang="en-US" b="1" dirty="0" smtClean="0"/>
            </a:br>
            <a:r>
              <a:rPr lang="en-US" b="1" dirty="0" smtClean="0"/>
              <a:t>DOLLY </a:t>
            </a:r>
            <a:r>
              <a:rPr lang="en-US" b="1" dirty="0" smtClean="0"/>
              <a:t>PARTON  </a:t>
            </a:r>
            <a:br>
              <a:rPr lang="en-US" b="1" dirty="0" smtClean="0"/>
            </a:br>
            <a:r>
              <a:rPr lang="en-US" i="1" dirty="0" smtClean="0"/>
              <a:t>Imagination Library </a:t>
            </a:r>
            <a:br>
              <a:rPr lang="en-US" i="1" dirty="0" smtClean="0"/>
            </a:br>
            <a:endParaRPr lang="en-US" dirty="0"/>
          </a:p>
        </p:txBody>
      </p:sp>
      <p:pic>
        <p:nvPicPr>
          <p:cNvPr id="7" name="Picture 6" descr="DollyParton.jpg"/>
          <p:cNvPicPr>
            <a:picLocks noChangeAspect="1"/>
          </p:cNvPicPr>
          <p:nvPr/>
        </p:nvPicPr>
        <p:blipFill>
          <a:blip r:embed="rId3"/>
          <a:stretch>
            <a:fillRect/>
          </a:stretch>
        </p:blipFill>
        <p:spPr>
          <a:xfrm>
            <a:off x="5715000" y="152400"/>
            <a:ext cx="3086100" cy="28956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819400"/>
            <a:ext cx="8077200" cy="3657600"/>
          </a:xfrm>
        </p:spPr>
        <p:txBody>
          <a:bodyPr>
            <a:normAutofit fontScale="55000" lnSpcReduction="20000"/>
          </a:bodyPr>
          <a:lstStyle/>
          <a:p>
            <a:pPr lvl="0" algn="ctr">
              <a:buNone/>
            </a:pPr>
            <a:endParaRPr lang="en-US" sz="2400" dirty="0" smtClean="0"/>
          </a:p>
          <a:p>
            <a:pPr lvl="0" algn="ctr">
              <a:buNone/>
            </a:pPr>
            <a:r>
              <a:rPr lang="en-US" dirty="0" smtClean="0"/>
              <a:t>Dr</a:t>
            </a:r>
            <a:r>
              <a:rPr lang="en-US" dirty="0" smtClean="0"/>
              <a:t>. Perry is a hurry to transform educational experiences for all children.</a:t>
            </a:r>
            <a:r>
              <a:rPr lang="en-US" dirty="0" smtClean="0"/>
              <a:t>  Born </a:t>
            </a:r>
            <a:r>
              <a:rPr lang="en-US" dirty="0" smtClean="0"/>
              <a:t>into poverty, he believes that success in life is determined by where you end, not where you start</a:t>
            </a:r>
            <a:r>
              <a:rPr lang="en-US" dirty="0" smtClean="0"/>
              <a:t>.  </a:t>
            </a:r>
            <a:r>
              <a:rPr lang="en-US" dirty="0" smtClean="0"/>
              <a:t>In 1998 he founded </a:t>
            </a:r>
            <a:r>
              <a:rPr lang="en-US" dirty="0" err="1" smtClean="0"/>
              <a:t>ConnCAP</a:t>
            </a:r>
            <a:r>
              <a:rPr lang="en-US" dirty="0" smtClean="0"/>
              <a:t>, the Connecticut Collegiate Awareness Program at Capital Community College, in it’s first six years this program sent 100% of its low-income first generation graduates to four-year colleges.</a:t>
            </a:r>
            <a:r>
              <a:rPr lang="en-US" dirty="0" smtClean="0"/>
              <a:t>  Following </a:t>
            </a:r>
            <a:r>
              <a:rPr lang="en-US" dirty="0" smtClean="0"/>
              <a:t>this success the Capital Preparatory Magnet School was established and since its inception it too has sent 100% of its graduates to four-year colleges.</a:t>
            </a:r>
            <a:r>
              <a:rPr lang="en-US" dirty="0" smtClean="0"/>
              <a:t>  Capital </a:t>
            </a:r>
            <a:r>
              <a:rPr lang="en-US" dirty="0" smtClean="0"/>
              <a:t>Prep has been recognized by US News and World Report as one of America’s best high schools.</a:t>
            </a:r>
            <a:r>
              <a:rPr lang="en-US" dirty="0" smtClean="0"/>
              <a:t>  Dr</a:t>
            </a:r>
            <a:r>
              <a:rPr lang="en-US" dirty="0" smtClean="0"/>
              <a:t>. Perry’s uncompromising, no-excuses approach to designing the ideal educational experience for children led to his being featured on CNN, Anderson Cooper 360 and American Morning. He is a columnist for Essence Magazine and the author of the best selling published book</a:t>
            </a:r>
            <a:r>
              <a:rPr lang="en-US" dirty="0" smtClean="0"/>
              <a:t> Man Up!   He </a:t>
            </a:r>
            <a:r>
              <a:rPr lang="en-US" dirty="0" smtClean="0"/>
              <a:t>spares no sacred cows in describing what steps must be taken to ensure that all American schools deliver a first rate education to ALL students. </a:t>
            </a:r>
            <a:endParaRPr lang="en-US" dirty="0" smtClean="0"/>
          </a:p>
          <a:p>
            <a:pPr>
              <a:buNone/>
            </a:pPr>
            <a:endParaRPr lang="en-US" sz="1600" dirty="0" smtClean="0"/>
          </a:p>
          <a:p>
            <a:pPr>
              <a:buNone/>
            </a:pPr>
            <a:endParaRPr lang="en-US" sz="1200" b="1" dirty="0" smtClean="0"/>
          </a:p>
          <a:p>
            <a:pPr>
              <a:buNone/>
            </a:pPr>
            <a:endParaRPr lang="en-US" sz="2000" dirty="0" smtClean="0"/>
          </a:p>
          <a:p>
            <a:pPr>
              <a:buNone/>
            </a:pPr>
            <a:endParaRPr lang="en-US" sz="2000" dirty="0" smtClean="0"/>
          </a:p>
          <a:p>
            <a:endParaRPr lang="en-US" dirty="0"/>
          </a:p>
        </p:txBody>
      </p:sp>
      <p:sp>
        <p:nvSpPr>
          <p:cNvPr id="6" name="Title 5"/>
          <p:cNvSpPr>
            <a:spLocks noGrp="1"/>
          </p:cNvSpPr>
          <p:nvPr>
            <p:ph type="title"/>
          </p:nvPr>
        </p:nvSpPr>
        <p:spPr>
          <a:xfrm>
            <a:off x="457200" y="274638"/>
            <a:ext cx="5638800" cy="1858962"/>
          </a:xfrm>
        </p:spPr>
        <p:txBody>
          <a:bodyPr>
            <a:normAutofit fontScale="90000"/>
          </a:bodyPr>
          <a:lstStyle/>
          <a:p>
            <a:pPr lvl="0" algn="l"/>
            <a:r>
              <a:rPr lang="en-US" b="1" dirty="0" smtClean="0"/>
              <a:t/>
            </a:r>
            <a:br>
              <a:rPr lang="en-US" b="1" dirty="0" smtClean="0"/>
            </a:br>
            <a:r>
              <a:rPr lang="en-US" b="1" dirty="0" smtClean="0"/>
              <a:t>DR</a:t>
            </a:r>
            <a:r>
              <a:rPr lang="en-US" b="1" dirty="0" smtClean="0"/>
              <a:t>. STEVE PERRY </a:t>
            </a:r>
            <a:br>
              <a:rPr lang="en-US" b="1" dirty="0" smtClean="0"/>
            </a:br>
            <a:r>
              <a:rPr lang="en-US" i="1" dirty="0" smtClean="0"/>
              <a:t>Transformative Change In Our Schools </a:t>
            </a:r>
            <a:br>
              <a:rPr lang="en-US" i="1" dirty="0" smtClean="0"/>
            </a:br>
            <a:endParaRPr lang="en-US" dirty="0"/>
          </a:p>
        </p:txBody>
      </p:sp>
      <p:pic>
        <p:nvPicPr>
          <p:cNvPr id="7" name="Picture 6" descr="StevePerry.jpg"/>
          <p:cNvPicPr>
            <a:picLocks noChangeAspect="1"/>
          </p:cNvPicPr>
          <p:nvPr/>
        </p:nvPicPr>
        <p:blipFill>
          <a:blip r:embed="rId3"/>
          <a:stretch>
            <a:fillRect/>
          </a:stretch>
        </p:blipFill>
        <p:spPr>
          <a:xfrm>
            <a:off x="6096000" y="76200"/>
            <a:ext cx="2971800" cy="29718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3844</TotalTime>
  <Words>1152</Words>
  <Application>Microsoft Macintosh PowerPoint</Application>
  <PresentationFormat>On-screen Show (4:3)</PresentationFormat>
  <Paragraphs>116</Paragraphs>
  <Slides>10</Slides>
  <Notes>10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Office Theme</vt:lpstr>
      <vt:lpstr>Slide 1</vt:lpstr>
      <vt:lpstr>        </vt:lpstr>
      <vt:lpstr>   GEOFFREY CANADA  Harlem's Children Zone     </vt:lpstr>
      <vt:lpstr> GERALD COLES  Why Bother Educating the Poor?  Are education reforms making  a difference in the lives  of poor students?  Or are they a charade?    </vt:lpstr>
      <vt:lpstr>   CYNTHIA LOWEN  LEE HIRSH  “Bully” Movie   </vt:lpstr>
      <vt:lpstr> JOHN HUNTER  "Real World"  Learning  </vt:lpstr>
      <vt:lpstr> SALMAN KAHN  Kahn Learning Academy  </vt:lpstr>
      <vt:lpstr> DOLLY PARTON   Imagination Library  </vt:lpstr>
      <vt:lpstr> DR. STEVE PERRY  Transformative Change In Our Schools  </vt:lpstr>
      <vt:lpstr>Rank Individual Speakers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Tara Barnes</dc:creator>
  <cp:lastModifiedBy>Tara Barnes</cp:lastModifiedBy>
  <cp:revision>231</cp:revision>
  <cp:lastPrinted>2012-07-16T20:51:49Z</cp:lastPrinted>
  <dcterms:created xsi:type="dcterms:W3CDTF">2012-07-16T17:07:22Z</dcterms:created>
  <dcterms:modified xsi:type="dcterms:W3CDTF">2012-07-17T00:23:49Z</dcterms:modified>
</cp:coreProperties>
</file>